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3" r:id="rId5"/>
    <p:sldId id="259" r:id="rId6"/>
    <p:sldId id="260" r:id="rId7"/>
    <p:sldId id="267" r:id="rId8"/>
    <p:sldId id="266" r:id="rId9"/>
    <p:sldId id="268" r:id="rId10"/>
    <p:sldId id="269" r:id="rId11"/>
    <p:sldId id="270" r:id="rId12"/>
    <p:sldId id="271" r:id="rId13"/>
    <p:sldId id="272" r:id="rId14"/>
    <p:sldId id="273" r:id="rId15"/>
    <p:sldId id="275" r:id="rId16"/>
    <p:sldId id="274" r:id="rId17"/>
    <p:sldId id="262" r:id="rId18"/>
    <p:sldId id="264" r:id="rId19"/>
    <p:sldId id="276" r:id="rId20"/>
    <p:sldId id="261" r:id="rId21"/>
  </p:sldIdLst>
  <p:sldSz cx="9144000" cy="6858000" type="screen4x3"/>
  <p:notesSz cx="7010400"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7C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E9517A-7144-4A94-BAC1-5CEDB19DDD84}"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pPr latinLnBrk="1"/>
          <a:endParaRPr lang="ko-KR" altLang="en-US"/>
        </a:p>
      </dgm:t>
    </dgm:pt>
    <dgm:pt modelId="{3E47EF23-88EA-4456-95F7-BA8462C9677B}">
      <dgm:prSet phldrT="[텍스트]"/>
      <dgm:spPr>
        <a:solidFill>
          <a:srgbClr val="FFCF37"/>
        </a:solidFill>
        <a:effectLst>
          <a:outerShdw blurRad="76200" dir="18900000" sy="23000" kx="-1200000" algn="bl" rotWithShape="0">
            <a:prstClr val="black">
              <a:alpha val="20000"/>
            </a:prstClr>
          </a:outerShdw>
        </a:effectLst>
      </dgm:spPr>
      <dgm:t>
        <a:bodyPr/>
        <a:lstStyle/>
        <a:p>
          <a:pPr latinLnBrk="1"/>
          <a:r>
            <a:rPr lang="en-US" altLang="ko-KR" dirty="0" smtClean="0">
              <a:solidFill>
                <a:schemeClr val="tx1"/>
              </a:solidFill>
            </a:rPr>
            <a:t>Receive orders/ request from carrier</a:t>
          </a:r>
          <a:endParaRPr lang="ko-KR" altLang="en-US" dirty="0">
            <a:solidFill>
              <a:schemeClr val="tx1"/>
            </a:solidFill>
            <a:effectLst/>
            <a:latin typeface="HY견고딕" pitchFamily="18" charset="-127"/>
            <a:ea typeface="HY견고딕" pitchFamily="18" charset="-127"/>
          </a:endParaRPr>
        </a:p>
      </dgm:t>
    </dgm:pt>
    <dgm:pt modelId="{8FCACC4E-C811-4AF3-841F-0ACE84D24EAC}" type="parTrans" cxnId="{E9C4DC56-EE30-4469-BB17-F5503E20D792}">
      <dgm:prSet/>
      <dgm:spPr/>
      <dgm:t>
        <a:bodyPr/>
        <a:lstStyle/>
        <a:p>
          <a:pPr latinLnBrk="1"/>
          <a:endParaRPr lang="ko-KR" altLang="en-US">
            <a:solidFill>
              <a:schemeClr val="tx1"/>
            </a:solidFill>
          </a:endParaRPr>
        </a:p>
      </dgm:t>
    </dgm:pt>
    <dgm:pt modelId="{349ECC64-2222-4D4C-BBB3-932993D98691}" type="sibTrans" cxnId="{E9C4DC56-EE30-4469-BB17-F5503E20D792}">
      <dgm:prSet/>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latinLnBrk="1"/>
          <a:endParaRPr lang="ko-KR" altLang="en-US">
            <a:solidFill>
              <a:schemeClr val="tx1"/>
            </a:solidFill>
          </a:endParaRPr>
        </a:p>
      </dgm:t>
    </dgm:pt>
    <dgm:pt modelId="{5EB24A94-ABC7-41C5-A626-73E7F00CC72B}">
      <dgm:prSet phldrT="[텍스트]"/>
      <dgm:spPr>
        <a:solidFill>
          <a:srgbClr val="FFCF37"/>
        </a:solidFill>
        <a:effectLst>
          <a:outerShdw blurRad="76200" dir="18900000" sy="23000" kx="-1200000" algn="bl" rotWithShape="0">
            <a:prstClr val="black">
              <a:alpha val="20000"/>
            </a:prstClr>
          </a:outerShdw>
        </a:effectLst>
      </dgm:spPr>
      <dgm:t>
        <a:bodyPr/>
        <a:lstStyle/>
        <a:p>
          <a:pPr latinLnBrk="1"/>
          <a:r>
            <a:rPr lang="en-US" altLang="ko-KR" dirty="0" smtClean="0">
              <a:solidFill>
                <a:schemeClr val="tx1"/>
              </a:solidFill>
            </a:rPr>
            <a:t>Check shipping document (Bill, </a:t>
          </a:r>
          <a:r>
            <a:rPr lang="en-US" altLang="ko-KR" dirty="0" err="1" smtClean="0">
              <a:solidFill>
                <a:schemeClr val="tx1"/>
              </a:solidFill>
            </a:rPr>
            <a:t>Inv</a:t>
          </a:r>
          <a:r>
            <a:rPr lang="en-US" altLang="ko-KR" dirty="0" smtClean="0">
              <a:solidFill>
                <a:schemeClr val="tx1"/>
              </a:solidFill>
            </a:rPr>
            <a:t>, P/L and relating documents)</a:t>
          </a:r>
          <a:endParaRPr lang="ko-KR" altLang="en-US" b="0" dirty="0" smtClean="0">
            <a:solidFill>
              <a:schemeClr val="tx1"/>
            </a:solidFill>
            <a:effectLst/>
            <a:latin typeface="HY견고딕" pitchFamily="18" charset="-127"/>
            <a:ea typeface="HY견고딕" pitchFamily="18" charset="-127"/>
          </a:endParaRPr>
        </a:p>
      </dgm:t>
    </dgm:pt>
    <dgm:pt modelId="{02F96F0F-91DB-43E0-9062-79FF7869A6A2}" type="parTrans" cxnId="{80C7EE92-F5A3-441F-98AB-3DDBD4316AAD}">
      <dgm:prSet/>
      <dgm:spPr/>
      <dgm:t>
        <a:bodyPr/>
        <a:lstStyle/>
        <a:p>
          <a:pPr latinLnBrk="1"/>
          <a:endParaRPr lang="ko-KR" altLang="en-US">
            <a:solidFill>
              <a:schemeClr val="tx1"/>
            </a:solidFill>
          </a:endParaRPr>
        </a:p>
      </dgm:t>
    </dgm:pt>
    <dgm:pt modelId="{9CF9320F-C887-4476-B509-B3F14C52401D}" type="sibTrans" cxnId="{80C7EE92-F5A3-441F-98AB-3DDBD4316AAD}">
      <dgm:prSet/>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latinLnBrk="1"/>
          <a:endParaRPr lang="ko-KR" altLang="en-US">
            <a:solidFill>
              <a:schemeClr val="tx1"/>
            </a:solidFill>
          </a:endParaRPr>
        </a:p>
      </dgm:t>
    </dgm:pt>
    <dgm:pt modelId="{5B74E20A-0C34-4327-95CC-FD81EA69D50A}">
      <dgm:prSet phldrT="[텍스트]"/>
      <dgm:spPr>
        <a:solidFill>
          <a:srgbClr val="FFCF37"/>
        </a:solidFill>
        <a:effectLst>
          <a:outerShdw blurRad="76200" dir="18900000" sy="23000" kx="-1200000" algn="bl" rotWithShape="0">
            <a:prstClr val="black">
              <a:alpha val="20000"/>
            </a:prstClr>
          </a:outerShdw>
        </a:effectLst>
      </dgm:spPr>
      <dgm:t>
        <a:bodyPr/>
        <a:lstStyle/>
        <a:p>
          <a:pPr latinLnBrk="1"/>
          <a:r>
            <a:rPr lang="en-US" altLang="ko-KR" dirty="0" smtClean="0">
              <a:solidFill>
                <a:schemeClr val="tx1"/>
              </a:solidFill>
            </a:rPr>
            <a:t>Checking form of  CD (tax exemption or pay tax)</a:t>
          </a:r>
          <a:endParaRPr lang="en-US" altLang="ko-KR" b="0" dirty="0" smtClean="0">
            <a:solidFill>
              <a:schemeClr val="tx1"/>
            </a:solidFill>
            <a:effectLst/>
            <a:latin typeface="HY견고딕" pitchFamily="18" charset="-127"/>
            <a:ea typeface="HY견고딕" pitchFamily="18" charset="-127"/>
          </a:endParaRPr>
        </a:p>
      </dgm:t>
    </dgm:pt>
    <dgm:pt modelId="{2B49F073-C17E-4B80-9992-9449E0DA43D0}" type="parTrans" cxnId="{68433131-E242-43FA-99F6-5B780E6513FB}">
      <dgm:prSet/>
      <dgm:spPr/>
      <dgm:t>
        <a:bodyPr/>
        <a:lstStyle/>
        <a:p>
          <a:pPr latinLnBrk="1"/>
          <a:endParaRPr lang="ko-KR" altLang="en-US">
            <a:solidFill>
              <a:schemeClr val="tx1"/>
            </a:solidFill>
          </a:endParaRPr>
        </a:p>
      </dgm:t>
    </dgm:pt>
    <dgm:pt modelId="{0AD67E3F-9F46-46D1-99E5-ED1C345630D9}" type="sibTrans" cxnId="{68433131-E242-43FA-99F6-5B780E6513FB}">
      <dgm:prSet/>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latinLnBrk="1"/>
          <a:endParaRPr lang="ko-KR" altLang="en-US">
            <a:solidFill>
              <a:schemeClr val="tx1"/>
            </a:solidFill>
          </a:endParaRPr>
        </a:p>
      </dgm:t>
    </dgm:pt>
    <dgm:pt modelId="{DB6FE67B-88F5-4669-8DB0-9F14129F0C74}">
      <dgm:prSet phldrT="[텍스트]"/>
      <dgm:spPr>
        <a:solidFill>
          <a:srgbClr val="FFCF37"/>
        </a:solidFill>
        <a:effectLst>
          <a:outerShdw blurRad="76200" dir="18900000" sy="23000" kx="-1200000" algn="bl" rotWithShape="0">
            <a:prstClr val="black">
              <a:alpha val="20000"/>
            </a:prstClr>
          </a:outerShdw>
        </a:effectLst>
      </dgm:spPr>
      <dgm:t>
        <a:bodyPr/>
        <a:lstStyle/>
        <a:p>
          <a:pPr latinLnBrk="1"/>
          <a:r>
            <a:rPr lang="en-US" altLang="ko-KR" dirty="0" smtClean="0">
              <a:solidFill>
                <a:schemeClr val="tx1"/>
              </a:solidFill>
              <a:effectLst/>
              <a:latin typeface="HY견고딕" pitchFamily="18" charset="-127"/>
              <a:ea typeface="HY견고딕" pitchFamily="18" charset="-127"/>
            </a:rPr>
            <a:t>CD draft</a:t>
          </a:r>
        </a:p>
      </dgm:t>
    </dgm:pt>
    <dgm:pt modelId="{282B9F82-0FC1-471F-B597-D4EE58DE2DD7}" type="parTrans" cxnId="{6DB176E2-F557-45A2-A8DF-3E8F522C3271}">
      <dgm:prSet/>
      <dgm:spPr/>
      <dgm:t>
        <a:bodyPr/>
        <a:lstStyle/>
        <a:p>
          <a:pPr latinLnBrk="1"/>
          <a:endParaRPr lang="ko-KR" altLang="en-US">
            <a:solidFill>
              <a:schemeClr val="tx1"/>
            </a:solidFill>
          </a:endParaRPr>
        </a:p>
      </dgm:t>
    </dgm:pt>
    <dgm:pt modelId="{7091E51F-92FE-40D0-B2D6-381FE5BC6C00}" type="sibTrans" cxnId="{6DB176E2-F557-45A2-A8DF-3E8F522C3271}">
      <dgm:prSet/>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latinLnBrk="1"/>
          <a:endParaRPr lang="ko-KR" altLang="en-US">
            <a:solidFill>
              <a:schemeClr val="tx1"/>
            </a:solidFill>
          </a:endParaRPr>
        </a:p>
      </dgm:t>
    </dgm:pt>
    <dgm:pt modelId="{CD3F60CB-CE3D-41D1-BD21-A10BDF6760A0}">
      <dgm:prSet phldrT="[텍스트]"/>
      <dgm:spPr>
        <a:solidFill>
          <a:srgbClr val="FFCF37"/>
        </a:solidFill>
        <a:effectLst>
          <a:outerShdw blurRad="76200" dir="18900000" sy="23000" kx="-1200000" algn="bl" rotWithShape="0">
            <a:prstClr val="black">
              <a:alpha val="20000"/>
            </a:prstClr>
          </a:outerShdw>
        </a:effectLst>
      </dgm:spPr>
      <dgm:t>
        <a:bodyPr/>
        <a:lstStyle/>
        <a:p>
          <a:pPr latinLnBrk="1"/>
          <a:r>
            <a:rPr lang="en-US" altLang="ko-KR" b="0" dirty="0" smtClean="0">
              <a:solidFill>
                <a:schemeClr val="tx1"/>
              </a:solidFill>
              <a:effectLst/>
              <a:latin typeface="HY견고딕" pitchFamily="18" charset="-127"/>
              <a:ea typeface="HY견고딕" pitchFamily="18" charset="-127"/>
            </a:rPr>
            <a:t>Client’s </a:t>
          </a:r>
          <a:r>
            <a:rPr lang="en-US" altLang="ko-KR" b="0" dirty="0" err="1" smtClean="0">
              <a:solidFill>
                <a:schemeClr val="tx1"/>
              </a:solidFill>
              <a:effectLst/>
              <a:latin typeface="HY견고딕" pitchFamily="18" charset="-127"/>
              <a:ea typeface="HY견고딕" pitchFamily="18" charset="-127"/>
            </a:rPr>
            <a:t>chcking</a:t>
          </a:r>
          <a:endParaRPr lang="ko-KR" altLang="en-US" dirty="0">
            <a:solidFill>
              <a:schemeClr val="tx1"/>
            </a:solidFill>
            <a:effectLst/>
            <a:latin typeface="HY견고딕" pitchFamily="18" charset="-127"/>
            <a:ea typeface="HY견고딕" pitchFamily="18" charset="-127"/>
          </a:endParaRPr>
        </a:p>
      </dgm:t>
    </dgm:pt>
    <dgm:pt modelId="{B4D62181-4E42-49B0-B7C8-8DD514D04C39}" type="parTrans" cxnId="{9F1A3C46-AD83-4DCA-A019-8949C46F84F5}">
      <dgm:prSet/>
      <dgm:spPr/>
      <dgm:t>
        <a:bodyPr/>
        <a:lstStyle/>
        <a:p>
          <a:pPr latinLnBrk="1"/>
          <a:endParaRPr lang="ko-KR" altLang="en-US">
            <a:solidFill>
              <a:schemeClr val="tx1"/>
            </a:solidFill>
          </a:endParaRPr>
        </a:p>
      </dgm:t>
    </dgm:pt>
    <dgm:pt modelId="{05EC2132-5427-49BE-B6CD-81C07A967DB6}" type="sibTrans" cxnId="{9F1A3C46-AD83-4DCA-A019-8949C46F84F5}">
      <dgm:prSet/>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latinLnBrk="1"/>
          <a:endParaRPr lang="ko-KR" altLang="en-US">
            <a:solidFill>
              <a:schemeClr val="tx1"/>
            </a:solidFill>
          </a:endParaRPr>
        </a:p>
      </dgm:t>
    </dgm:pt>
    <dgm:pt modelId="{F5545755-4482-4BF1-A578-A47B4C9669C2}">
      <dgm:prSet phldrT="[텍스트]"/>
      <dgm:spPr>
        <a:solidFill>
          <a:srgbClr val="FFCF37"/>
        </a:solidFill>
        <a:effectLst>
          <a:outerShdw blurRad="76200" dir="18900000" sy="23000" kx="-1200000" algn="bl" rotWithShape="0">
            <a:prstClr val="black">
              <a:alpha val="20000"/>
            </a:prstClr>
          </a:outerShdw>
        </a:effectLst>
      </dgm:spPr>
      <dgm:t>
        <a:bodyPr/>
        <a:lstStyle/>
        <a:p>
          <a:pPr latinLnBrk="1"/>
          <a:r>
            <a:rPr lang="en-US" altLang="ko-KR" dirty="0" smtClean="0">
              <a:solidFill>
                <a:schemeClr val="tx1"/>
              </a:solidFill>
            </a:rPr>
            <a:t>Transfer data on custom system to get response from Custom</a:t>
          </a:r>
          <a:endParaRPr lang="en-US" altLang="ko-KR" dirty="0" smtClean="0">
            <a:solidFill>
              <a:schemeClr val="tx1"/>
            </a:solidFill>
            <a:effectLst/>
            <a:latin typeface="HY견고딕" pitchFamily="18" charset="-127"/>
            <a:ea typeface="HY견고딕" pitchFamily="18" charset="-127"/>
          </a:endParaRPr>
        </a:p>
      </dgm:t>
    </dgm:pt>
    <dgm:pt modelId="{020BC71B-49F9-4DC8-90CD-1C823F86C03F}" type="parTrans" cxnId="{9BE38B3E-AFA6-4296-ADFB-9240176563A3}">
      <dgm:prSet/>
      <dgm:spPr/>
      <dgm:t>
        <a:bodyPr/>
        <a:lstStyle/>
        <a:p>
          <a:pPr latinLnBrk="1"/>
          <a:endParaRPr lang="ko-KR" altLang="en-US">
            <a:solidFill>
              <a:schemeClr val="tx1"/>
            </a:solidFill>
          </a:endParaRPr>
        </a:p>
      </dgm:t>
    </dgm:pt>
    <dgm:pt modelId="{D65AD796-00C4-4DE7-9BA1-2C393AD1EED7}" type="sibTrans" cxnId="{9BE38B3E-AFA6-4296-ADFB-9240176563A3}">
      <dgm:prSet/>
      <dgm:spPr/>
      <dgm:t>
        <a:bodyPr/>
        <a:lstStyle/>
        <a:p>
          <a:pPr latinLnBrk="1"/>
          <a:endParaRPr lang="ko-KR" altLang="en-US">
            <a:solidFill>
              <a:schemeClr val="tx1"/>
            </a:solidFill>
          </a:endParaRPr>
        </a:p>
      </dgm:t>
    </dgm:pt>
    <dgm:pt modelId="{71309274-F746-4573-984E-C57397B55020}" type="pres">
      <dgm:prSet presAssocID="{2AE9517A-7144-4A94-BAC1-5CEDB19DDD84}" presName="diagram" presStyleCnt="0">
        <dgm:presLayoutVars>
          <dgm:dir/>
          <dgm:resizeHandles val="exact"/>
        </dgm:presLayoutVars>
      </dgm:prSet>
      <dgm:spPr/>
      <dgm:t>
        <a:bodyPr/>
        <a:lstStyle/>
        <a:p>
          <a:pPr latinLnBrk="1"/>
          <a:endParaRPr lang="ko-KR" altLang="en-US"/>
        </a:p>
      </dgm:t>
    </dgm:pt>
    <dgm:pt modelId="{E0A39C0D-29D0-4C5A-AA32-100E145AE3D9}" type="pres">
      <dgm:prSet presAssocID="{3E47EF23-88EA-4456-95F7-BA8462C9677B}" presName="node" presStyleLbl="node1" presStyleIdx="0" presStyleCnt="6">
        <dgm:presLayoutVars>
          <dgm:bulletEnabled val="1"/>
        </dgm:presLayoutVars>
      </dgm:prSet>
      <dgm:spPr/>
      <dgm:t>
        <a:bodyPr/>
        <a:lstStyle/>
        <a:p>
          <a:pPr latinLnBrk="1"/>
          <a:endParaRPr lang="ko-KR" altLang="en-US"/>
        </a:p>
      </dgm:t>
    </dgm:pt>
    <dgm:pt modelId="{C848FF61-D1EB-4B86-89A8-46E89C3765F7}" type="pres">
      <dgm:prSet presAssocID="{349ECC64-2222-4D4C-BBB3-932993D98691}" presName="sibTrans" presStyleLbl="sibTrans2D1" presStyleIdx="0" presStyleCnt="5"/>
      <dgm:spPr>
        <a:prstGeom prst="notchedRightArrow">
          <a:avLst/>
        </a:prstGeom>
      </dgm:spPr>
      <dgm:t>
        <a:bodyPr/>
        <a:lstStyle/>
        <a:p>
          <a:pPr latinLnBrk="1"/>
          <a:endParaRPr lang="ko-KR" altLang="en-US"/>
        </a:p>
      </dgm:t>
    </dgm:pt>
    <dgm:pt modelId="{1FD6AD68-6A2B-49F0-8C32-C27C525EDCDE}" type="pres">
      <dgm:prSet presAssocID="{349ECC64-2222-4D4C-BBB3-932993D98691}" presName="connectorText" presStyleLbl="sibTrans2D1" presStyleIdx="0" presStyleCnt="5"/>
      <dgm:spPr/>
      <dgm:t>
        <a:bodyPr/>
        <a:lstStyle/>
        <a:p>
          <a:pPr latinLnBrk="1"/>
          <a:endParaRPr lang="ko-KR" altLang="en-US"/>
        </a:p>
      </dgm:t>
    </dgm:pt>
    <dgm:pt modelId="{4B21CA87-BEA3-4014-A06D-C5D9407958B8}" type="pres">
      <dgm:prSet presAssocID="{5EB24A94-ABC7-41C5-A626-73E7F00CC72B}" presName="node" presStyleLbl="node1" presStyleIdx="1" presStyleCnt="6">
        <dgm:presLayoutVars>
          <dgm:bulletEnabled val="1"/>
        </dgm:presLayoutVars>
      </dgm:prSet>
      <dgm:spPr/>
      <dgm:t>
        <a:bodyPr/>
        <a:lstStyle/>
        <a:p>
          <a:pPr latinLnBrk="1"/>
          <a:endParaRPr lang="ko-KR" altLang="en-US"/>
        </a:p>
      </dgm:t>
    </dgm:pt>
    <dgm:pt modelId="{35774B8B-79AE-490C-A607-9AF15E9E8BDE}" type="pres">
      <dgm:prSet presAssocID="{9CF9320F-C887-4476-B509-B3F14C52401D}" presName="sibTrans" presStyleLbl="sibTrans2D1" presStyleIdx="1" presStyleCnt="5"/>
      <dgm:spPr>
        <a:prstGeom prst="notchedRightArrow">
          <a:avLst/>
        </a:prstGeom>
      </dgm:spPr>
      <dgm:t>
        <a:bodyPr/>
        <a:lstStyle/>
        <a:p>
          <a:pPr latinLnBrk="1"/>
          <a:endParaRPr lang="ko-KR" altLang="en-US"/>
        </a:p>
      </dgm:t>
    </dgm:pt>
    <dgm:pt modelId="{482D4076-7B1E-460A-BF61-00B603B29C44}" type="pres">
      <dgm:prSet presAssocID="{9CF9320F-C887-4476-B509-B3F14C52401D}" presName="connectorText" presStyleLbl="sibTrans2D1" presStyleIdx="1" presStyleCnt="5"/>
      <dgm:spPr/>
      <dgm:t>
        <a:bodyPr/>
        <a:lstStyle/>
        <a:p>
          <a:pPr latinLnBrk="1"/>
          <a:endParaRPr lang="ko-KR" altLang="en-US"/>
        </a:p>
      </dgm:t>
    </dgm:pt>
    <dgm:pt modelId="{913CD1C4-B7F2-4560-86FA-304D2F18B1C5}" type="pres">
      <dgm:prSet presAssocID="{5B74E20A-0C34-4327-95CC-FD81EA69D50A}" presName="node" presStyleLbl="node1" presStyleIdx="2" presStyleCnt="6">
        <dgm:presLayoutVars>
          <dgm:bulletEnabled val="1"/>
        </dgm:presLayoutVars>
      </dgm:prSet>
      <dgm:spPr/>
      <dgm:t>
        <a:bodyPr/>
        <a:lstStyle/>
        <a:p>
          <a:pPr latinLnBrk="1"/>
          <a:endParaRPr lang="ko-KR" altLang="en-US"/>
        </a:p>
      </dgm:t>
    </dgm:pt>
    <dgm:pt modelId="{3FDCF852-DCAC-491E-BE09-F0A9E31A009B}" type="pres">
      <dgm:prSet presAssocID="{0AD67E3F-9F46-46D1-99E5-ED1C345630D9}" presName="sibTrans" presStyleLbl="sibTrans2D1" presStyleIdx="2" presStyleCnt="5"/>
      <dgm:spPr>
        <a:prstGeom prst="notchedRightArrow">
          <a:avLst/>
        </a:prstGeom>
      </dgm:spPr>
      <dgm:t>
        <a:bodyPr/>
        <a:lstStyle/>
        <a:p>
          <a:pPr latinLnBrk="1"/>
          <a:endParaRPr lang="ko-KR" altLang="en-US"/>
        </a:p>
      </dgm:t>
    </dgm:pt>
    <dgm:pt modelId="{9E3F9E70-D3AD-463F-B0E9-AC1DEA7B4671}" type="pres">
      <dgm:prSet presAssocID="{0AD67E3F-9F46-46D1-99E5-ED1C345630D9}" presName="connectorText" presStyleLbl="sibTrans2D1" presStyleIdx="2" presStyleCnt="5"/>
      <dgm:spPr/>
      <dgm:t>
        <a:bodyPr/>
        <a:lstStyle/>
        <a:p>
          <a:pPr latinLnBrk="1"/>
          <a:endParaRPr lang="ko-KR" altLang="en-US"/>
        </a:p>
      </dgm:t>
    </dgm:pt>
    <dgm:pt modelId="{1639765C-C86D-4FFD-B05A-4F323BCDCA11}" type="pres">
      <dgm:prSet presAssocID="{DB6FE67B-88F5-4669-8DB0-9F14129F0C74}" presName="node" presStyleLbl="node1" presStyleIdx="3" presStyleCnt="6">
        <dgm:presLayoutVars>
          <dgm:bulletEnabled val="1"/>
        </dgm:presLayoutVars>
      </dgm:prSet>
      <dgm:spPr/>
      <dgm:t>
        <a:bodyPr/>
        <a:lstStyle/>
        <a:p>
          <a:pPr latinLnBrk="1"/>
          <a:endParaRPr lang="ko-KR" altLang="en-US"/>
        </a:p>
      </dgm:t>
    </dgm:pt>
    <dgm:pt modelId="{E11D356A-2749-4224-9C78-D508869A5DA5}" type="pres">
      <dgm:prSet presAssocID="{7091E51F-92FE-40D0-B2D6-381FE5BC6C00}" presName="sibTrans" presStyleLbl="sibTrans2D1" presStyleIdx="3" presStyleCnt="5"/>
      <dgm:spPr>
        <a:prstGeom prst="notchedRightArrow">
          <a:avLst/>
        </a:prstGeom>
      </dgm:spPr>
      <dgm:t>
        <a:bodyPr/>
        <a:lstStyle/>
        <a:p>
          <a:pPr latinLnBrk="1"/>
          <a:endParaRPr lang="ko-KR" altLang="en-US"/>
        </a:p>
      </dgm:t>
    </dgm:pt>
    <dgm:pt modelId="{DE04CB0E-2BCC-488E-A724-6CAA19E0CB8A}" type="pres">
      <dgm:prSet presAssocID="{7091E51F-92FE-40D0-B2D6-381FE5BC6C00}" presName="connectorText" presStyleLbl="sibTrans2D1" presStyleIdx="3" presStyleCnt="5"/>
      <dgm:spPr/>
      <dgm:t>
        <a:bodyPr/>
        <a:lstStyle/>
        <a:p>
          <a:pPr latinLnBrk="1"/>
          <a:endParaRPr lang="ko-KR" altLang="en-US"/>
        </a:p>
      </dgm:t>
    </dgm:pt>
    <dgm:pt modelId="{70771AFA-4383-4D4E-897C-CB23F4C7D618}" type="pres">
      <dgm:prSet presAssocID="{CD3F60CB-CE3D-41D1-BD21-A10BDF6760A0}" presName="node" presStyleLbl="node1" presStyleIdx="4" presStyleCnt="6">
        <dgm:presLayoutVars>
          <dgm:bulletEnabled val="1"/>
        </dgm:presLayoutVars>
      </dgm:prSet>
      <dgm:spPr/>
      <dgm:t>
        <a:bodyPr/>
        <a:lstStyle/>
        <a:p>
          <a:pPr latinLnBrk="1"/>
          <a:endParaRPr lang="ko-KR" altLang="en-US"/>
        </a:p>
      </dgm:t>
    </dgm:pt>
    <dgm:pt modelId="{046730D4-35D9-4511-83D0-F9AA8B9255A3}" type="pres">
      <dgm:prSet presAssocID="{05EC2132-5427-49BE-B6CD-81C07A967DB6}" presName="sibTrans" presStyleLbl="sibTrans2D1" presStyleIdx="4" presStyleCnt="5"/>
      <dgm:spPr>
        <a:prstGeom prst="notchedRightArrow">
          <a:avLst/>
        </a:prstGeom>
      </dgm:spPr>
      <dgm:t>
        <a:bodyPr/>
        <a:lstStyle/>
        <a:p>
          <a:pPr latinLnBrk="1"/>
          <a:endParaRPr lang="ko-KR" altLang="en-US"/>
        </a:p>
      </dgm:t>
    </dgm:pt>
    <dgm:pt modelId="{8BA59601-0438-487D-81F2-E6BB5910A89F}" type="pres">
      <dgm:prSet presAssocID="{05EC2132-5427-49BE-B6CD-81C07A967DB6}" presName="connectorText" presStyleLbl="sibTrans2D1" presStyleIdx="4" presStyleCnt="5"/>
      <dgm:spPr/>
      <dgm:t>
        <a:bodyPr/>
        <a:lstStyle/>
        <a:p>
          <a:pPr latinLnBrk="1"/>
          <a:endParaRPr lang="ko-KR" altLang="en-US"/>
        </a:p>
      </dgm:t>
    </dgm:pt>
    <dgm:pt modelId="{D1DD0E73-03C6-4558-92CE-458D22D9DAD8}" type="pres">
      <dgm:prSet presAssocID="{F5545755-4482-4BF1-A578-A47B4C9669C2}" presName="node" presStyleLbl="node1" presStyleIdx="5" presStyleCnt="6">
        <dgm:presLayoutVars>
          <dgm:bulletEnabled val="1"/>
        </dgm:presLayoutVars>
      </dgm:prSet>
      <dgm:spPr/>
      <dgm:t>
        <a:bodyPr/>
        <a:lstStyle/>
        <a:p>
          <a:pPr latinLnBrk="1"/>
          <a:endParaRPr lang="ko-KR" altLang="en-US"/>
        </a:p>
      </dgm:t>
    </dgm:pt>
  </dgm:ptLst>
  <dgm:cxnLst>
    <dgm:cxn modelId="{17D93CFD-3A2C-4067-A047-BFB82FF719B8}" type="presOf" srcId="{2AE9517A-7144-4A94-BAC1-5CEDB19DDD84}" destId="{71309274-F746-4573-984E-C57397B55020}" srcOrd="0" destOrd="0" presId="urn:microsoft.com/office/officeart/2005/8/layout/process5"/>
    <dgm:cxn modelId="{0B13B6D1-918D-4C97-B15F-5503D8C1A10D}" type="presOf" srcId="{DB6FE67B-88F5-4669-8DB0-9F14129F0C74}" destId="{1639765C-C86D-4FFD-B05A-4F323BCDCA11}" srcOrd="0" destOrd="0" presId="urn:microsoft.com/office/officeart/2005/8/layout/process5"/>
    <dgm:cxn modelId="{04D7E55F-5E02-4D71-99CE-986BE453B554}" type="presOf" srcId="{F5545755-4482-4BF1-A578-A47B4C9669C2}" destId="{D1DD0E73-03C6-4558-92CE-458D22D9DAD8}" srcOrd="0" destOrd="0" presId="urn:microsoft.com/office/officeart/2005/8/layout/process5"/>
    <dgm:cxn modelId="{68433131-E242-43FA-99F6-5B780E6513FB}" srcId="{2AE9517A-7144-4A94-BAC1-5CEDB19DDD84}" destId="{5B74E20A-0C34-4327-95CC-FD81EA69D50A}" srcOrd="2" destOrd="0" parTransId="{2B49F073-C17E-4B80-9992-9449E0DA43D0}" sibTransId="{0AD67E3F-9F46-46D1-99E5-ED1C345630D9}"/>
    <dgm:cxn modelId="{0A0E2BE8-2BB8-4B7B-9BA3-77314423C70C}" type="presOf" srcId="{349ECC64-2222-4D4C-BBB3-932993D98691}" destId="{C848FF61-D1EB-4B86-89A8-46E89C3765F7}" srcOrd="0" destOrd="0" presId="urn:microsoft.com/office/officeart/2005/8/layout/process5"/>
    <dgm:cxn modelId="{CA78C7FD-DDBB-4EE0-AA24-B0095C520F1B}" type="presOf" srcId="{0AD67E3F-9F46-46D1-99E5-ED1C345630D9}" destId="{9E3F9E70-D3AD-463F-B0E9-AC1DEA7B4671}" srcOrd="1" destOrd="0" presId="urn:microsoft.com/office/officeart/2005/8/layout/process5"/>
    <dgm:cxn modelId="{220E63E8-45E9-4E05-A523-D30E7DFF3744}" type="presOf" srcId="{7091E51F-92FE-40D0-B2D6-381FE5BC6C00}" destId="{DE04CB0E-2BCC-488E-A724-6CAA19E0CB8A}" srcOrd="1" destOrd="0" presId="urn:microsoft.com/office/officeart/2005/8/layout/process5"/>
    <dgm:cxn modelId="{021A217A-322E-4686-AF71-C2F486FC8B2C}" type="presOf" srcId="{9CF9320F-C887-4476-B509-B3F14C52401D}" destId="{482D4076-7B1E-460A-BF61-00B603B29C44}" srcOrd="1" destOrd="0" presId="urn:microsoft.com/office/officeart/2005/8/layout/process5"/>
    <dgm:cxn modelId="{812AE20E-EFB4-4965-8CF9-79F8296B791C}" type="presOf" srcId="{9CF9320F-C887-4476-B509-B3F14C52401D}" destId="{35774B8B-79AE-490C-A607-9AF15E9E8BDE}" srcOrd="0" destOrd="0" presId="urn:microsoft.com/office/officeart/2005/8/layout/process5"/>
    <dgm:cxn modelId="{1DBF9B60-11F6-4354-916B-C019CC5A54BC}" type="presOf" srcId="{CD3F60CB-CE3D-41D1-BD21-A10BDF6760A0}" destId="{70771AFA-4383-4D4E-897C-CB23F4C7D618}" srcOrd="0" destOrd="0" presId="urn:microsoft.com/office/officeart/2005/8/layout/process5"/>
    <dgm:cxn modelId="{5FA03718-3AE8-42D5-8885-73810196F6AA}" type="presOf" srcId="{0AD67E3F-9F46-46D1-99E5-ED1C345630D9}" destId="{3FDCF852-DCAC-491E-BE09-F0A9E31A009B}" srcOrd="0" destOrd="0" presId="urn:microsoft.com/office/officeart/2005/8/layout/process5"/>
    <dgm:cxn modelId="{D068D874-FD96-450B-BE67-931DE586F2E9}" type="presOf" srcId="{3E47EF23-88EA-4456-95F7-BA8462C9677B}" destId="{E0A39C0D-29D0-4C5A-AA32-100E145AE3D9}" srcOrd="0" destOrd="0" presId="urn:microsoft.com/office/officeart/2005/8/layout/process5"/>
    <dgm:cxn modelId="{0D220814-C184-422E-8900-D349E73E1F40}" type="presOf" srcId="{05EC2132-5427-49BE-B6CD-81C07A967DB6}" destId="{8BA59601-0438-487D-81F2-E6BB5910A89F}" srcOrd="1" destOrd="0" presId="urn:microsoft.com/office/officeart/2005/8/layout/process5"/>
    <dgm:cxn modelId="{6DB176E2-F557-45A2-A8DF-3E8F522C3271}" srcId="{2AE9517A-7144-4A94-BAC1-5CEDB19DDD84}" destId="{DB6FE67B-88F5-4669-8DB0-9F14129F0C74}" srcOrd="3" destOrd="0" parTransId="{282B9F82-0FC1-471F-B597-D4EE58DE2DD7}" sibTransId="{7091E51F-92FE-40D0-B2D6-381FE5BC6C00}"/>
    <dgm:cxn modelId="{33605CD0-24E1-4E60-8A85-086EC7B4FA04}" type="presOf" srcId="{05EC2132-5427-49BE-B6CD-81C07A967DB6}" destId="{046730D4-35D9-4511-83D0-F9AA8B9255A3}" srcOrd="0" destOrd="0" presId="urn:microsoft.com/office/officeart/2005/8/layout/process5"/>
    <dgm:cxn modelId="{9BE38B3E-AFA6-4296-ADFB-9240176563A3}" srcId="{2AE9517A-7144-4A94-BAC1-5CEDB19DDD84}" destId="{F5545755-4482-4BF1-A578-A47B4C9669C2}" srcOrd="5" destOrd="0" parTransId="{020BC71B-49F9-4DC8-90CD-1C823F86C03F}" sibTransId="{D65AD796-00C4-4DE7-9BA1-2C393AD1EED7}"/>
    <dgm:cxn modelId="{979CF89B-3C04-4BCF-BC18-146B33EF041A}" type="presOf" srcId="{349ECC64-2222-4D4C-BBB3-932993D98691}" destId="{1FD6AD68-6A2B-49F0-8C32-C27C525EDCDE}" srcOrd="1" destOrd="0" presId="urn:microsoft.com/office/officeart/2005/8/layout/process5"/>
    <dgm:cxn modelId="{A9E22515-D18F-4573-A895-A3C89B1B2570}" type="presOf" srcId="{5EB24A94-ABC7-41C5-A626-73E7F00CC72B}" destId="{4B21CA87-BEA3-4014-A06D-C5D9407958B8}" srcOrd="0" destOrd="0" presId="urn:microsoft.com/office/officeart/2005/8/layout/process5"/>
    <dgm:cxn modelId="{E9C4DC56-EE30-4469-BB17-F5503E20D792}" srcId="{2AE9517A-7144-4A94-BAC1-5CEDB19DDD84}" destId="{3E47EF23-88EA-4456-95F7-BA8462C9677B}" srcOrd="0" destOrd="0" parTransId="{8FCACC4E-C811-4AF3-841F-0ACE84D24EAC}" sibTransId="{349ECC64-2222-4D4C-BBB3-932993D98691}"/>
    <dgm:cxn modelId="{9F1A3C46-AD83-4DCA-A019-8949C46F84F5}" srcId="{2AE9517A-7144-4A94-BAC1-5CEDB19DDD84}" destId="{CD3F60CB-CE3D-41D1-BD21-A10BDF6760A0}" srcOrd="4" destOrd="0" parTransId="{B4D62181-4E42-49B0-B7C8-8DD514D04C39}" sibTransId="{05EC2132-5427-49BE-B6CD-81C07A967DB6}"/>
    <dgm:cxn modelId="{148225CB-7C17-48E8-AAA9-BCE388AC80DE}" type="presOf" srcId="{5B74E20A-0C34-4327-95CC-FD81EA69D50A}" destId="{913CD1C4-B7F2-4560-86FA-304D2F18B1C5}" srcOrd="0" destOrd="0" presId="urn:microsoft.com/office/officeart/2005/8/layout/process5"/>
    <dgm:cxn modelId="{69A6ADEE-F5D7-4F27-92DF-5A5004C450A8}" type="presOf" srcId="{7091E51F-92FE-40D0-B2D6-381FE5BC6C00}" destId="{E11D356A-2749-4224-9C78-D508869A5DA5}" srcOrd="0" destOrd="0" presId="urn:microsoft.com/office/officeart/2005/8/layout/process5"/>
    <dgm:cxn modelId="{80C7EE92-F5A3-441F-98AB-3DDBD4316AAD}" srcId="{2AE9517A-7144-4A94-BAC1-5CEDB19DDD84}" destId="{5EB24A94-ABC7-41C5-A626-73E7F00CC72B}" srcOrd="1" destOrd="0" parTransId="{02F96F0F-91DB-43E0-9062-79FF7869A6A2}" sibTransId="{9CF9320F-C887-4476-B509-B3F14C52401D}"/>
    <dgm:cxn modelId="{4DD2F99E-4979-4762-A635-096D7FD02DF3}" type="presParOf" srcId="{71309274-F746-4573-984E-C57397B55020}" destId="{E0A39C0D-29D0-4C5A-AA32-100E145AE3D9}" srcOrd="0" destOrd="0" presId="urn:microsoft.com/office/officeart/2005/8/layout/process5"/>
    <dgm:cxn modelId="{70125D85-7EF5-4C8A-AEE0-383258B2164E}" type="presParOf" srcId="{71309274-F746-4573-984E-C57397B55020}" destId="{C848FF61-D1EB-4B86-89A8-46E89C3765F7}" srcOrd="1" destOrd="0" presId="urn:microsoft.com/office/officeart/2005/8/layout/process5"/>
    <dgm:cxn modelId="{434003E3-1964-4C88-9516-0257DF620F9D}" type="presParOf" srcId="{C848FF61-D1EB-4B86-89A8-46E89C3765F7}" destId="{1FD6AD68-6A2B-49F0-8C32-C27C525EDCDE}" srcOrd="0" destOrd="0" presId="urn:microsoft.com/office/officeart/2005/8/layout/process5"/>
    <dgm:cxn modelId="{40785CC9-EB8C-497D-A0AF-630AB4A00109}" type="presParOf" srcId="{71309274-F746-4573-984E-C57397B55020}" destId="{4B21CA87-BEA3-4014-A06D-C5D9407958B8}" srcOrd="2" destOrd="0" presId="urn:microsoft.com/office/officeart/2005/8/layout/process5"/>
    <dgm:cxn modelId="{10616CDE-131C-4470-8535-897CF45C9B18}" type="presParOf" srcId="{71309274-F746-4573-984E-C57397B55020}" destId="{35774B8B-79AE-490C-A607-9AF15E9E8BDE}" srcOrd="3" destOrd="0" presId="urn:microsoft.com/office/officeart/2005/8/layout/process5"/>
    <dgm:cxn modelId="{EDFECAD3-E1F6-49D1-ADA9-980344A5498B}" type="presParOf" srcId="{35774B8B-79AE-490C-A607-9AF15E9E8BDE}" destId="{482D4076-7B1E-460A-BF61-00B603B29C44}" srcOrd="0" destOrd="0" presId="urn:microsoft.com/office/officeart/2005/8/layout/process5"/>
    <dgm:cxn modelId="{2F22FFA4-BA3F-4928-97F1-375C2BDD0219}" type="presParOf" srcId="{71309274-F746-4573-984E-C57397B55020}" destId="{913CD1C4-B7F2-4560-86FA-304D2F18B1C5}" srcOrd="4" destOrd="0" presId="urn:microsoft.com/office/officeart/2005/8/layout/process5"/>
    <dgm:cxn modelId="{B33F4918-A347-4B2F-B4A0-BBACD4C8B7EF}" type="presParOf" srcId="{71309274-F746-4573-984E-C57397B55020}" destId="{3FDCF852-DCAC-491E-BE09-F0A9E31A009B}" srcOrd="5" destOrd="0" presId="urn:microsoft.com/office/officeart/2005/8/layout/process5"/>
    <dgm:cxn modelId="{D76D0808-9CA4-414C-948F-F1244F952B94}" type="presParOf" srcId="{3FDCF852-DCAC-491E-BE09-F0A9E31A009B}" destId="{9E3F9E70-D3AD-463F-B0E9-AC1DEA7B4671}" srcOrd="0" destOrd="0" presId="urn:microsoft.com/office/officeart/2005/8/layout/process5"/>
    <dgm:cxn modelId="{0B8CD66E-3699-4014-B657-F0D962F1C1C9}" type="presParOf" srcId="{71309274-F746-4573-984E-C57397B55020}" destId="{1639765C-C86D-4FFD-B05A-4F323BCDCA11}" srcOrd="6" destOrd="0" presId="urn:microsoft.com/office/officeart/2005/8/layout/process5"/>
    <dgm:cxn modelId="{25951B46-B5B6-4E38-9FDA-23598D5DE3EF}" type="presParOf" srcId="{71309274-F746-4573-984E-C57397B55020}" destId="{E11D356A-2749-4224-9C78-D508869A5DA5}" srcOrd="7" destOrd="0" presId="urn:microsoft.com/office/officeart/2005/8/layout/process5"/>
    <dgm:cxn modelId="{7B2595FB-CB2A-471D-A711-12EFA09E39EE}" type="presParOf" srcId="{E11D356A-2749-4224-9C78-D508869A5DA5}" destId="{DE04CB0E-2BCC-488E-A724-6CAA19E0CB8A}" srcOrd="0" destOrd="0" presId="urn:microsoft.com/office/officeart/2005/8/layout/process5"/>
    <dgm:cxn modelId="{A108019B-E1A7-4A3F-B4CB-3B20FF359007}" type="presParOf" srcId="{71309274-F746-4573-984E-C57397B55020}" destId="{70771AFA-4383-4D4E-897C-CB23F4C7D618}" srcOrd="8" destOrd="0" presId="urn:microsoft.com/office/officeart/2005/8/layout/process5"/>
    <dgm:cxn modelId="{6F7CB58B-8807-426F-9881-12D84B57BE1D}" type="presParOf" srcId="{71309274-F746-4573-984E-C57397B55020}" destId="{046730D4-35D9-4511-83D0-F9AA8B9255A3}" srcOrd="9" destOrd="0" presId="urn:microsoft.com/office/officeart/2005/8/layout/process5"/>
    <dgm:cxn modelId="{EADD8FAA-88CE-4678-96F7-4D2B764385A6}" type="presParOf" srcId="{046730D4-35D9-4511-83D0-F9AA8B9255A3}" destId="{8BA59601-0438-487D-81F2-E6BB5910A89F}" srcOrd="0" destOrd="0" presId="urn:microsoft.com/office/officeart/2005/8/layout/process5"/>
    <dgm:cxn modelId="{63316CFE-54FF-4EF0-BE6B-20946CA3DFFC}" type="presParOf" srcId="{71309274-F746-4573-984E-C57397B55020}" destId="{D1DD0E73-03C6-4558-92CE-458D22D9DAD8}" srcOrd="10" destOrd="0" presId="urn:microsoft.com/office/officeart/2005/8/layout/process5"/>
  </dgm:cxnLst>
  <dgm:bg>
    <a:noFill/>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5A6BB74A-3E27-4A58-BC7D-AF758DCFF575}" type="datetimeFigureOut">
              <a:rPr lang="en-US"/>
              <a:pPr>
                <a:defRPr/>
              </a:pPr>
              <a:t>20/9/2019</a:t>
            </a:fld>
            <a:endParaRPr lang="en-US"/>
          </a:p>
        </p:txBody>
      </p:sp>
      <p:sp>
        <p:nvSpPr>
          <p:cNvPr id="4" name="Slide Image Placeholder 3"/>
          <p:cNvSpPr>
            <a:spLocks noGrp="1" noRot="1" noChangeAspect="1"/>
          </p:cNvSpPr>
          <p:nvPr>
            <p:ph type="sldImg" idx="2"/>
          </p:nvPr>
        </p:nvSpPr>
        <p:spPr>
          <a:xfrm>
            <a:off x="1195388" y="692150"/>
            <a:ext cx="4619625" cy="3465513"/>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041" y="4387136"/>
            <a:ext cx="5608320" cy="415623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4AF9C98-C94A-4EBB-85FF-1C71D770D676}" type="slidenum">
              <a:rPr lang="en-US"/>
              <a:pPr>
                <a:defRPr/>
              </a:pPr>
              <a:t>‹#›</a:t>
            </a:fld>
            <a:endParaRPr lang="en-US"/>
          </a:p>
        </p:txBody>
      </p:sp>
    </p:spTree>
    <p:extLst>
      <p:ext uri="{BB962C8B-B14F-4D97-AF65-F5344CB8AC3E}">
        <p14:creationId xmlns:p14="http://schemas.microsoft.com/office/powerpoint/2010/main" xmlns="" val="6912005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pPr>
              <a:defRPr/>
            </a:pPr>
            <a:fld id="{74AF9C98-C94A-4EBB-85FF-1C71D770D676}" type="slidenum">
              <a:rPr lang="en-US" smtClean="0"/>
              <a:pPr>
                <a:defRPr/>
              </a:pPr>
              <a:t>4</a:t>
            </a:fld>
            <a:endParaRPr lang="en-US"/>
          </a:p>
        </p:txBody>
      </p:sp>
    </p:spTree>
    <p:extLst>
      <p:ext uri="{BB962C8B-B14F-4D97-AF65-F5344CB8AC3E}">
        <p14:creationId xmlns:p14="http://schemas.microsoft.com/office/powerpoint/2010/main" xmlns="" val="640265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pPr>
              <a:defRPr/>
            </a:pPr>
            <a:fld id="{74AF9C98-C94A-4EBB-85FF-1C71D770D676}" type="slidenum">
              <a:rPr lang="en-US" smtClean="0"/>
              <a:pPr>
                <a:defRPr/>
              </a:pPr>
              <a:t>6</a:t>
            </a:fld>
            <a:endParaRPr lang="en-US"/>
          </a:p>
        </p:txBody>
      </p:sp>
    </p:spTree>
    <p:extLst>
      <p:ext uri="{BB962C8B-B14F-4D97-AF65-F5344CB8AC3E}">
        <p14:creationId xmlns:p14="http://schemas.microsoft.com/office/powerpoint/2010/main" xmlns="" val="2222883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pPr>
              <a:defRPr/>
            </a:pPr>
            <a:fld id="{74AF9C98-C94A-4EBB-85FF-1C71D770D676}" type="slidenum">
              <a:rPr lang="en-US" smtClean="0"/>
              <a:pPr>
                <a:defRPr/>
              </a:pPr>
              <a:t>16</a:t>
            </a:fld>
            <a:endParaRPr lang="en-US"/>
          </a:p>
        </p:txBody>
      </p:sp>
    </p:spTree>
    <p:extLst>
      <p:ext uri="{BB962C8B-B14F-4D97-AF65-F5344CB8AC3E}">
        <p14:creationId xmlns:p14="http://schemas.microsoft.com/office/powerpoint/2010/main" xmlns="" val="2707369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vi-VN" smtClean="0">
              <a:latin typeface="Calibri" panose="020F0502020204030204" pitchFamily="34" charset="0"/>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4CF7AA3-902F-40A8-9471-5A809469AC02}" type="slidenum">
              <a:rPr lang="en-US">
                <a:latin typeface="Arial" panose="020B0604020202020204" pitchFamily="34" charset="0"/>
              </a:rPr>
              <a:pPr>
                <a:spcBef>
                  <a:spcPct val="0"/>
                </a:spcBef>
              </a:pPr>
              <a:t>18</a:t>
            </a:fld>
            <a:endParaRPr lang="en-US">
              <a:latin typeface="Arial" panose="020B0604020202020204" pitchFamily="34" charset="0"/>
            </a:endParaRPr>
          </a:p>
        </p:txBody>
      </p:sp>
    </p:spTree>
    <p:extLst>
      <p:ext uri="{BB962C8B-B14F-4D97-AF65-F5344CB8AC3E}">
        <p14:creationId xmlns:p14="http://schemas.microsoft.com/office/powerpoint/2010/main" xmlns="" val="202231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75E928D-55CC-4245-8F7E-1E9243C0414A}" type="datetimeFigureOut">
              <a:rPr lang="en-US"/>
              <a:pPr>
                <a:defRPr/>
              </a:pPr>
              <a:t>20/9/2019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D8B459-2C45-4EE2-86F1-DF902FED07F4}" type="slidenum">
              <a:rPr lang="en-US"/>
              <a:pPr>
                <a:defRPr/>
              </a:pPr>
              <a:t>‹#›</a:t>
            </a:fld>
            <a:endParaRPr lang="en-US"/>
          </a:p>
        </p:txBody>
      </p:sp>
    </p:spTree>
    <p:extLst>
      <p:ext uri="{BB962C8B-B14F-4D97-AF65-F5344CB8AC3E}">
        <p14:creationId xmlns:p14="http://schemas.microsoft.com/office/powerpoint/2010/main" xmlns="" val="3024993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B6AB1E-F0B2-4C71-A175-567D8AC0AF6E}" type="datetimeFigureOut">
              <a:rPr lang="en-US"/>
              <a:pPr>
                <a:defRPr/>
              </a:pPr>
              <a:t>20/9/2019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1A486B-D83D-4752-B1D6-A4B110058DB8}" type="slidenum">
              <a:rPr lang="en-US"/>
              <a:pPr>
                <a:defRPr/>
              </a:pPr>
              <a:t>‹#›</a:t>
            </a:fld>
            <a:endParaRPr lang="en-US"/>
          </a:p>
        </p:txBody>
      </p:sp>
    </p:spTree>
    <p:extLst>
      <p:ext uri="{BB962C8B-B14F-4D97-AF65-F5344CB8AC3E}">
        <p14:creationId xmlns:p14="http://schemas.microsoft.com/office/powerpoint/2010/main" xmlns="" val="2849766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74741DD-3948-42D7-BCBC-76ED1807C3B0}" type="datetimeFigureOut">
              <a:rPr lang="en-US"/>
              <a:pPr>
                <a:defRPr/>
              </a:pPr>
              <a:t>20/9/2019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5E85C2-72F0-4B73-88AC-628744C370E2}" type="slidenum">
              <a:rPr lang="en-US"/>
              <a:pPr>
                <a:defRPr/>
              </a:pPr>
              <a:t>‹#›</a:t>
            </a:fld>
            <a:endParaRPr lang="en-US"/>
          </a:p>
        </p:txBody>
      </p:sp>
    </p:spTree>
    <p:extLst>
      <p:ext uri="{BB962C8B-B14F-4D97-AF65-F5344CB8AC3E}">
        <p14:creationId xmlns:p14="http://schemas.microsoft.com/office/powerpoint/2010/main" xmlns="" val="582195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C9F18A1-80A4-40C0-9AE1-B93206CEEE8B}" type="datetimeFigureOut">
              <a:rPr lang="en-US"/>
              <a:pPr>
                <a:defRPr/>
              </a:pPr>
              <a:t>20/9/2019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C2A202-9296-4DC1-94F0-20F40992A5F4}" type="slidenum">
              <a:rPr lang="en-US"/>
              <a:pPr>
                <a:defRPr/>
              </a:pPr>
              <a:t>‹#›</a:t>
            </a:fld>
            <a:endParaRPr lang="en-US"/>
          </a:p>
        </p:txBody>
      </p:sp>
    </p:spTree>
    <p:extLst>
      <p:ext uri="{BB962C8B-B14F-4D97-AF65-F5344CB8AC3E}">
        <p14:creationId xmlns:p14="http://schemas.microsoft.com/office/powerpoint/2010/main" xmlns="" val="3445925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49B8284-F01D-4318-B1CD-D5569473B29E}" type="datetimeFigureOut">
              <a:rPr lang="en-US"/>
              <a:pPr>
                <a:defRPr/>
              </a:pPr>
              <a:t>20/9/2019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970A609-F464-4AF2-99BB-B177A7FDB28A}" type="slidenum">
              <a:rPr lang="en-US"/>
              <a:pPr>
                <a:defRPr/>
              </a:pPr>
              <a:t>‹#›</a:t>
            </a:fld>
            <a:endParaRPr lang="en-US"/>
          </a:p>
        </p:txBody>
      </p:sp>
    </p:spTree>
    <p:extLst>
      <p:ext uri="{BB962C8B-B14F-4D97-AF65-F5344CB8AC3E}">
        <p14:creationId xmlns:p14="http://schemas.microsoft.com/office/powerpoint/2010/main" xmlns="" val="1965340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6A92C23-6B67-4E60-A910-77D1A403C692}" type="datetimeFigureOut">
              <a:rPr lang="en-US"/>
              <a:pPr>
                <a:defRPr/>
              </a:pPr>
              <a:t>20/9/2019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023A258-246C-45D6-83E1-BDF5EFC4EB47}" type="slidenum">
              <a:rPr lang="en-US"/>
              <a:pPr>
                <a:defRPr/>
              </a:pPr>
              <a:t>‹#›</a:t>
            </a:fld>
            <a:endParaRPr lang="en-US"/>
          </a:p>
        </p:txBody>
      </p:sp>
    </p:spTree>
    <p:extLst>
      <p:ext uri="{BB962C8B-B14F-4D97-AF65-F5344CB8AC3E}">
        <p14:creationId xmlns:p14="http://schemas.microsoft.com/office/powerpoint/2010/main" xmlns="" val="308611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EABDF45-DAC8-4FA2-B551-718D09162867}" type="datetimeFigureOut">
              <a:rPr lang="en-US"/>
              <a:pPr>
                <a:defRPr/>
              </a:pPr>
              <a:t>20/9/2019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B8A3709-C800-41C2-B6A8-8ED31FDE8C3D}" type="slidenum">
              <a:rPr lang="en-US"/>
              <a:pPr>
                <a:defRPr/>
              </a:pPr>
              <a:t>‹#›</a:t>
            </a:fld>
            <a:endParaRPr lang="en-US"/>
          </a:p>
        </p:txBody>
      </p:sp>
    </p:spTree>
    <p:extLst>
      <p:ext uri="{BB962C8B-B14F-4D97-AF65-F5344CB8AC3E}">
        <p14:creationId xmlns:p14="http://schemas.microsoft.com/office/powerpoint/2010/main" xmlns="" val="182498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0489656-AB5F-4D5B-9DAA-D4FEDD399C70}" type="datetimeFigureOut">
              <a:rPr lang="en-US"/>
              <a:pPr>
                <a:defRPr/>
              </a:pPr>
              <a:t>20/9/2019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DDCDD8-6680-4A09-B22B-7A71BC4346B0}" type="slidenum">
              <a:rPr lang="en-US"/>
              <a:pPr>
                <a:defRPr/>
              </a:pPr>
              <a:t>‹#›</a:t>
            </a:fld>
            <a:endParaRPr lang="en-US"/>
          </a:p>
        </p:txBody>
      </p:sp>
    </p:spTree>
    <p:extLst>
      <p:ext uri="{BB962C8B-B14F-4D97-AF65-F5344CB8AC3E}">
        <p14:creationId xmlns:p14="http://schemas.microsoft.com/office/powerpoint/2010/main" xmlns="" val="376992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A864A2C-BA03-4A3D-940D-68C393B847E6}" type="datetimeFigureOut">
              <a:rPr lang="en-US"/>
              <a:pPr>
                <a:defRPr/>
              </a:pPr>
              <a:t>20/9/2019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1ECEE0-5198-48D5-8C76-3DCD4DE63679}" type="slidenum">
              <a:rPr lang="en-US"/>
              <a:pPr>
                <a:defRPr/>
              </a:pPr>
              <a:t>‹#›</a:t>
            </a:fld>
            <a:endParaRPr lang="en-US"/>
          </a:p>
        </p:txBody>
      </p:sp>
    </p:spTree>
    <p:extLst>
      <p:ext uri="{BB962C8B-B14F-4D97-AF65-F5344CB8AC3E}">
        <p14:creationId xmlns:p14="http://schemas.microsoft.com/office/powerpoint/2010/main" xmlns="" val="129230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A5FCD12-0E17-4F2E-8363-A6706D7344B3}" type="datetimeFigureOut">
              <a:rPr lang="en-US"/>
              <a:pPr>
                <a:defRPr/>
              </a:pPr>
              <a:t>20/9/2019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C6E142-F755-43FC-9E51-07F91702DBED}" type="slidenum">
              <a:rPr lang="en-US"/>
              <a:pPr>
                <a:defRPr/>
              </a:pPr>
              <a:t>‹#›</a:t>
            </a:fld>
            <a:endParaRPr lang="en-US"/>
          </a:p>
        </p:txBody>
      </p:sp>
    </p:spTree>
    <p:extLst>
      <p:ext uri="{BB962C8B-B14F-4D97-AF65-F5344CB8AC3E}">
        <p14:creationId xmlns:p14="http://schemas.microsoft.com/office/powerpoint/2010/main" xmlns="" val="49390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B696983-A84F-45E2-9D90-8AEDC64CFFEE}" type="datetimeFigureOut">
              <a:rPr lang="en-US"/>
              <a:pPr>
                <a:defRPr/>
              </a:pPr>
              <a:t>20/9/2019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A8B370-C1D4-4A56-84BC-C8ED4AB58837}" type="slidenum">
              <a:rPr lang="en-US"/>
              <a:pPr>
                <a:defRPr/>
              </a:pPr>
              <a:t>‹#›</a:t>
            </a:fld>
            <a:endParaRPr lang="en-US"/>
          </a:p>
        </p:txBody>
      </p:sp>
    </p:spTree>
    <p:extLst>
      <p:ext uri="{BB962C8B-B14F-4D97-AF65-F5344CB8AC3E}">
        <p14:creationId xmlns:p14="http://schemas.microsoft.com/office/powerpoint/2010/main" xmlns="" val="3194158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B2D216A-12BF-4E22-AD4F-DF86D6112BDA}" type="datetimeFigureOut">
              <a:rPr lang="en-US"/>
              <a:pPr>
                <a:defRPr/>
              </a:pPr>
              <a:t>20/9/2019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081660C3-72D4-485D-B2A2-6D162D30884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3.jpe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3.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8.jpeg"/><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52.pn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3.jpe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17" Type="http://schemas.openxmlformats.org/officeDocument/2006/relationships/image" Target="../media/image70.jpeg"/><Relationship Id="rId2" Type="http://schemas.openxmlformats.org/officeDocument/2006/relationships/notesSlide" Target="../notesSlides/notesSlide4.xml"/><Relationship Id="rId16"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jpeg"/><Relationship Id="rId15" Type="http://schemas.openxmlformats.org/officeDocument/2006/relationships/image" Target="../media/image68.png"/><Relationship Id="rId10" Type="http://schemas.openxmlformats.org/officeDocument/2006/relationships/image" Target="../media/image64.jpe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xmlns="" val="278101435"/>
              </p:ext>
            </p:extLst>
          </p:nvPr>
        </p:nvGraphicFramePr>
        <p:xfrm>
          <a:off x="3962401" y="4937760"/>
          <a:ext cx="4876800" cy="1783080"/>
        </p:xfrm>
        <a:graphic>
          <a:graphicData uri="http://schemas.openxmlformats.org/drawingml/2006/table">
            <a:tbl>
              <a:tblPr firstRow="1" bandRow="1"/>
              <a:tblGrid>
                <a:gridCol w="4876800"/>
              </a:tblGrid>
              <a:tr h="1447800">
                <a:tc>
                  <a:txBody>
                    <a:bodyPr/>
                    <a:lstStyle>
                      <a:defPPr>
                        <a:defRPr lang="en-US"/>
                      </a:defPPr>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r>
                        <a:rPr lang="en-US" sz="1300" b="1" kern="1200" dirty="0" smtClean="0">
                          <a:solidFill>
                            <a:schemeClr val="dk1"/>
                          </a:solidFill>
                          <a:effectLst/>
                          <a:latin typeface="Constantia"/>
                          <a:ea typeface="+mn-ea"/>
                          <a:cs typeface="+mn-cs"/>
                        </a:rPr>
                        <a:t>Add Office</a:t>
                      </a:r>
                      <a:r>
                        <a:rPr lang="en-US" sz="1300" b="1" kern="1200" baseline="0" dirty="0" smtClean="0">
                          <a:solidFill>
                            <a:schemeClr val="dk1"/>
                          </a:solidFill>
                          <a:effectLst/>
                          <a:latin typeface="Constantia"/>
                          <a:ea typeface="+mn-ea"/>
                          <a:cs typeface="+mn-cs"/>
                        </a:rPr>
                        <a:t> Sale</a:t>
                      </a:r>
                      <a:r>
                        <a:rPr lang="en-US" sz="1300" b="1" kern="1200" dirty="0" smtClean="0">
                          <a:solidFill>
                            <a:schemeClr val="dk1"/>
                          </a:solidFill>
                          <a:effectLst/>
                          <a:latin typeface="Constantia"/>
                          <a:ea typeface="+mn-ea"/>
                          <a:cs typeface="+mn-cs"/>
                        </a:rPr>
                        <a:t>: Zoom 303,</a:t>
                      </a:r>
                      <a:r>
                        <a:rPr lang="en-US" sz="1300" b="1" kern="1200" baseline="0" dirty="0" smtClean="0">
                          <a:solidFill>
                            <a:schemeClr val="dk1"/>
                          </a:solidFill>
                          <a:effectLst/>
                          <a:latin typeface="Constantia"/>
                          <a:ea typeface="+mn-ea"/>
                          <a:cs typeface="+mn-cs"/>
                        </a:rPr>
                        <a:t> </a:t>
                      </a:r>
                      <a:r>
                        <a:rPr lang="en-US" sz="1300" b="1" kern="1200" baseline="0" dirty="0" err="1" smtClean="0">
                          <a:solidFill>
                            <a:schemeClr val="dk1"/>
                          </a:solidFill>
                          <a:effectLst/>
                          <a:latin typeface="Constantia"/>
                          <a:ea typeface="+mn-ea"/>
                          <a:cs typeface="+mn-cs"/>
                        </a:rPr>
                        <a:t>Trung</a:t>
                      </a:r>
                      <a:r>
                        <a:rPr lang="en-US" sz="1300" b="1" kern="1200" baseline="0" dirty="0" smtClean="0">
                          <a:solidFill>
                            <a:schemeClr val="dk1"/>
                          </a:solidFill>
                          <a:effectLst/>
                          <a:latin typeface="Constantia"/>
                          <a:ea typeface="+mn-ea"/>
                          <a:cs typeface="+mn-cs"/>
                        </a:rPr>
                        <a:t> Thanh </a:t>
                      </a:r>
                      <a:r>
                        <a:rPr lang="en-US" sz="1300" b="1" kern="1200" baseline="0" dirty="0" err="1" smtClean="0">
                          <a:solidFill>
                            <a:schemeClr val="dk1"/>
                          </a:solidFill>
                          <a:effectLst/>
                          <a:latin typeface="Constantia"/>
                          <a:ea typeface="+mn-ea"/>
                          <a:cs typeface="+mn-cs"/>
                        </a:rPr>
                        <a:t>Towe</a:t>
                      </a:r>
                      <a:r>
                        <a:rPr lang="en-US" sz="1300" b="1" kern="1200" baseline="0" dirty="0" smtClean="0">
                          <a:solidFill>
                            <a:schemeClr val="dk1"/>
                          </a:solidFill>
                          <a:effectLst/>
                          <a:latin typeface="Constantia"/>
                          <a:ea typeface="+mn-ea"/>
                          <a:cs typeface="+mn-cs"/>
                        </a:rPr>
                        <a:t>, No </a:t>
                      </a:r>
                      <a:r>
                        <a:rPr lang="en-US" sz="1300" b="1" kern="1200" baseline="0" dirty="0" smtClean="0">
                          <a:solidFill>
                            <a:schemeClr val="dk1"/>
                          </a:solidFill>
                          <a:effectLst/>
                          <a:latin typeface="Constantia"/>
                          <a:ea typeface="+mn-ea"/>
                          <a:cs typeface="+mn-cs"/>
                        </a:rPr>
                        <a:t>10</a:t>
                      </a:r>
                    </a:p>
                    <a:p>
                      <a:r>
                        <a:rPr lang="en-US" sz="1300" b="1" kern="1200" baseline="0" dirty="0" smtClean="0">
                          <a:solidFill>
                            <a:schemeClr val="dk1"/>
                          </a:solidFill>
                          <a:effectLst/>
                          <a:latin typeface="Constantia"/>
                          <a:ea typeface="+mn-ea"/>
                          <a:cs typeface="+mn-cs"/>
                        </a:rPr>
                        <a:t> </a:t>
                      </a:r>
                      <a:r>
                        <a:rPr lang="en-US" sz="1300" b="1" kern="1200" baseline="0" dirty="0" smtClean="0">
                          <a:solidFill>
                            <a:schemeClr val="dk1"/>
                          </a:solidFill>
                          <a:effectLst/>
                          <a:latin typeface="Constantia"/>
                          <a:ea typeface="+mn-ea"/>
                          <a:cs typeface="+mn-cs"/>
                        </a:rPr>
                        <a:t>Nguyen Dang Dao Str, </a:t>
                      </a:r>
                      <a:r>
                        <a:rPr lang="en-US" sz="1300" b="1" kern="1200" baseline="0" dirty="0" err="1" smtClean="0">
                          <a:solidFill>
                            <a:schemeClr val="dk1"/>
                          </a:solidFill>
                          <a:effectLst/>
                          <a:latin typeface="Constantia"/>
                          <a:ea typeface="+mn-ea"/>
                          <a:cs typeface="+mn-cs"/>
                        </a:rPr>
                        <a:t>Tien</a:t>
                      </a:r>
                      <a:r>
                        <a:rPr lang="en-US" sz="1300" b="1" kern="1200" baseline="0" dirty="0" smtClean="0">
                          <a:solidFill>
                            <a:schemeClr val="dk1"/>
                          </a:solidFill>
                          <a:effectLst/>
                          <a:latin typeface="Constantia"/>
                          <a:ea typeface="+mn-ea"/>
                          <a:cs typeface="+mn-cs"/>
                        </a:rPr>
                        <a:t> An ward, Bac Ninh city</a:t>
                      </a:r>
                      <a:endParaRPr lang="en-US" sz="1300" b="1" kern="1200" dirty="0" smtClean="0">
                        <a:solidFill>
                          <a:schemeClr val="dk1"/>
                        </a:solidFill>
                        <a:effectLst/>
                        <a:latin typeface="Constantia"/>
                        <a:ea typeface="+mn-ea"/>
                        <a:cs typeface="+mn-cs"/>
                      </a:endParaRPr>
                    </a:p>
                    <a:p>
                      <a:r>
                        <a:rPr lang="en-US" sz="1300" b="1" kern="1200" dirty="0" smtClean="0">
                          <a:solidFill>
                            <a:schemeClr val="dk1"/>
                          </a:solidFill>
                          <a:effectLst/>
                          <a:latin typeface="Constantia"/>
                          <a:ea typeface="+mn-ea"/>
                          <a:cs typeface="+mn-cs"/>
                        </a:rPr>
                        <a:t>Tel: +84-241.3899.688    Fax: +84-241.3899.686</a:t>
                      </a:r>
                    </a:p>
                    <a:p>
                      <a:pPr marL="0" marR="0" indent="0" algn="l" defTabSz="914400" rtl="0" eaLnBrk="1" fontAlgn="auto" latinLnBrk="0" hangingPunct="1">
                        <a:lnSpc>
                          <a:spcPct val="100000"/>
                        </a:lnSpc>
                        <a:spcBef>
                          <a:spcPts val="0"/>
                        </a:spcBef>
                        <a:spcAft>
                          <a:spcPts val="0"/>
                        </a:spcAft>
                        <a:buClrTx/>
                        <a:buSzTx/>
                        <a:buFontTx/>
                        <a:buNone/>
                        <a:tabLst/>
                        <a:defRPr/>
                      </a:pPr>
                      <a:r>
                        <a:rPr lang="en-US" sz="1300" b="1" kern="1200" dirty="0" smtClean="0">
                          <a:solidFill>
                            <a:schemeClr val="dk1"/>
                          </a:solidFill>
                          <a:effectLst/>
                          <a:latin typeface="Constantia"/>
                          <a:ea typeface="+mn-ea"/>
                          <a:cs typeface="+mn-cs"/>
                        </a:rPr>
                        <a:t>Hotline:</a:t>
                      </a:r>
                      <a:r>
                        <a:rPr lang="en-US" sz="1300" b="1" kern="1200" baseline="0" dirty="0" smtClean="0">
                          <a:solidFill>
                            <a:schemeClr val="dk1"/>
                          </a:solidFill>
                          <a:effectLst/>
                          <a:latin typeface="Constantia"/>
                          <a:ea typeface="+mn-ea"/>
                          <a:cs typeface="+mn-cs"/>
                        </a:rPr>
                        <a:t>  0984.500.668 </a:t>
                      </a:r>
                      <a:endParaRPr lang="en-US" sz="1300" b="1" kern="1200" baseline="0" dirty="0" smtClean="0">
                        <a:solidFill>
                          <a:schemeClr val="dk1"/>
                        </a:solidFill>
                        <a:effectLst/>
                        <a:latin typeface="Constantia"/>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300" b="1" kern="1200" baseline="0" dirty="0" smtClean="0">
                          <a:solidFill>
                            <a:schemeClr val="dk1"/>
                          </a:solidFill>
                          <a:effectLst/>
                          <a:latin typeface="Constantia"/>
                          <a:ea typeface="+mn-ea"/>
                          <a:cs typeface="+mn-cs"/>
                        </a:rPr>
                        <a:t>Websites:  www.minhan.org</a:t>
                      </a:r>
                      <a:endParaRPr lang="en-US" sz="1300" kern="1200" dirty="0" smtClean="0">
                        <a:solidFill>
                          <a:schemeClr val="dk1"/>
                        </a:solidFill>
                        <a:effectLst/>
                        <a:latin typeface="Constantia"/>
                        <a:ea typeface="+mn-ea"/>
                        <a:cs typeface="+mn-cs"/>
                      </a:endParaRPr>
                    </a:p>
                    <a:p>
                      <a:r>
                        <a:rPr lang="en-US" sz="1300" b="1" kern="1200" dirty="0" smtClean="0">
                          <a:solidFill>
                            <a:schemeClr val="dk1"/>
                          </a:solidFill>
                          <a:effectLst/>
                          <a:latin typeface="Constantia"/>
                          <a:ea typeface="+mn-ea"/>
                          <a:cs typeface="+mn-cs"/>
                        </a:rPr>
                        <a:t>Email:</a:t>
                      </a:r>
                      <a:r>
                        <a:rPr lang="en-US" sz="1300" b="1" kern="1200" baseline="0" dirty="0" smtClean="0">
                          <a:solidFill>
                            <a:schemeClr val="dk1"/>
                          </a:solidFill>
                          <a:effectLst/>
                          <a:latin typeface="Constantia"/>
                          <a:ea typeface="+mn-ea"/>
                          <a:cs typeface="+mn-cs"/>
                        </a:rPr>
                        <a:t>  office.bn@minhan.org</a:t>
                      </a:r>
                      <a:endParaRPr lang="en-US" sz="1300" kern="1200" dirty="0" smtClean="0">
                        <a:solidFill>
                          <a:schemeClr val="dk1"/>
                        </a:solidFill>
                        <a:effectLst/>
                        <a:latin typeface="Constantia"/>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300" b="1" kern="1200" baseline="0" dirty="0" err="1" smtClean="0">
                          <a:solidFill>
                            <a:schemeClr val="dk1"/>
                          </a:solidFill>
                          <a:effectLst/>
                          <a:latin typeface="Constantia"/>
                          <a:ea typeface="+mn-ea"/>
                          <a:cs typeface="+mn-cs"/>
                        </a:rPr>
                        <a:t>Taxcode</a:t>
                      </a:r>
                      <a:r>
                        <a:rPr lang="en-US" sz="1300" b="1" kern="1200" baseline="0" dirty="0" smtClean="0">
                          <a:solidFill>
                            <a:schemeClr val="dk1"/>
                          </a:solidFill>
                          <a:effectLst/>
                          <a:latin typeface="Constantia"/>
                          <a:ea typeface="+mn-ea"/>
                          <a:cs typeface="+mn-cs"/>
                        </a:rPr>
                        <a:t>:  2300748209</a:t>
                      </a:r>
                    </a:p>
                    <a:p>
                      <a:endParaRPr lang="en-US" sz="2000" u="sng"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r>
            </a:tbl>
          </a:graphicData>
        </a:graphic>
      </p:graphicFrame>
      <p:sp>
        <p:nvSpPr>
          <p:cNvPr id="3088" name="Title 1"/>
          <p:cNvSpPr>
            <a:spLocks noGrp="1"/>
          </p:cNvSpPr>
          <p:nvPr>
            <p:ph type="ctrTitle"/>
          </p:nvPr>
        </p:nvSpPr>
        <p:spPr>
          <a:xfrm>
            <a:off x="685800" y="2130425"/>
            <a:ext cx="7772400" cy="1146175"/>
          </a:xfrm>
        </p:spPr>
        <p:txBody>
          <a:bodyPr/>
          <a:lstStyle/>
          <a:p>
            <a:r>
              <a:rPr lang="en-US" smtClean="0"/>
              <a:t/>
            </a:r>
            <a:br>
              <a:rPr lang="en-US" smtClean="0"/>
            </a:br>
            <a:endParaRPr lang="vi-VN" smtClean="0"/>
          </a:p>
        </p:txBody>
      </p:sp>
      <p:pic>
        <p:nvPicPr>
          <p:cNvPr id="4" name="Picture 3"/>
          <p:cNvPicPr>
            <a:picLocks noChangeAspect="1"/>
          </p:cNvPicPr>
          <p:nvPr/>
        </p:nvPicPr>
        <p:blipFill>
          <a:blip r:embed="rId2" cstate="print"/>
          <a:stretch>
            <a:fillRect/>
          </a:stretch>
        </p:blipFill>
        <p:spPr>
          <a:xfrm>
            <a:off x="838200" y="1017797"/>
            <a:ext cx="7924800" cy="3554203"/>
          </a:xfrm>
          <a:prstGeom prst="rect">
            <a:avLst/>
          </a:prstGeom>
        </p:spPr>
      </p:pic>
      <p:pic>
        <p:nvPicPr>
          <p:cNvPr id="2050" name="Picture 2" descr="C:\Users\ADMIN\Desktop\logo.jpg"/>
          <p:cNvPicPr>
            <a:picLocks noChangeAspect="1" noChangeArrowheads="1"/>
          </p:cNvPicPr>
          <p:nvPr/>
        </p:nvPicPr>
        <p:blipFill>
          <a:blip r:embed="rId3" cstate="print"/>
          <a:srcRect/>
          <a:stretch>
            <a:fillRect/>
          </a:stretch>
        </p:blipFill>
        <p:spPr bwMode="auto">
          <a:xfrm>
            <a:off x="18472" y="5681790"/>
            <a:ext cx="1447800" cy="1176210"/>
          </a:xfrm>
          <a:prstGeom prst="rect">
            <a:avLst/>
          </a:prstGeom>
          <a:noFill/>
        </p:spPr>
      </p:pic>
      <p:pic>
        <p:nvPicPr>
          <p:cNvPr id="1026" name="Picture 2" descr="C:\Users\viet nga\AppData\Local\ZaloPC\1501417422599387187\ZaloDownloads\picture\7374478876037680050\z582159105925_6f64a7d96cfd5f663bae95bc32ea3d4d.jpg"/>
          <p:cNvPicPr>
            <a:picLocks noChangeAspect="1" noChangeArrowheads="1"/>
          </p:cNvPicPr>
          <p:nvPr/>
        </p:nvPicPr>
        <p:blipFill>
          <a:blip r:embed="rId4" cstate="print"/>
          <a:srcRect/>
          <a:stretch>
            <a:fillRect/>
          </a:stretch>
        </p:blipFill>
        <p:spPr bwMode="auto">
          <a:xfrm>
            <a:off x="304800" y="990600"/>
            <a:ext cx="2895600" cy="1524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4"/>
          <p:cNvSpPr txBox="1">
            <a:spLocks noChangeArrowheads="1"/>
          </p:cNvSpPr>
          <p:nvPr/>
        </p:nvSpPr>
        <p:spPr bwMode="auto">
          <a:xfrm>
            <a:off x="304800" y="304800"/>
            <a:ext cx="48768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a:solidFill>
                  <a:schemeClr val="bg1"/>
                </a:solidFill>
                <a:latin typeface="Times New Roman" pitchFamily="18" charset="0"/>
                <a:cs typeface="Times New Roman" pitchFamily="18" charset="0"/>
              </a:rPr>
              <a:t>The Charm of Vietnam</a:t>
            </a:r>
          </a:p>
        </p:txBody>
      </p:sp>
      <p:pic>
        <p:nvPicPr>
          <p:cNvPr id="4099" name="Picture 12"/>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066800"/>
            <a:ext cx="990600" cy="6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0" name="TextBox 11"/>
          <p:cNvSpPr txBox="1">
            <a:spLocks noChangeArrowheads="1"/>
          </p:cNvSpPr>
          <p:nvPr/>
        </p:nvSpPr>
        <p:spPr bwMode="gray">
          <a:xfrm>
            <a:off x="457200" y="1828800"/>
            <a:ext cx="1519238" cy="665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90000"/>
              </a:lnSpc>
              <a:spcBef>
                <a:spcPct val="0"/>
              </a:spcBef>
              <a:spcAft>
                <a:spcPts val="400"/>
              </a:spcAft>
              <a:buClr>
                <a:schemeClr val="tx2"/>
              </a:buClr>
              <a:buSzPct val="75000"/>
              <a:buFontTx/>
              <a:buNone/>
            </a:pPr>
            <a:r>
              <a:rPr lang="en-US" sz="1800"/>
              <a:t>World’s leading producer of </a:t>
            </a:r>
            <a:r>
              <a:rPr lang="en-US" sz="1800" b="1"/>
              <a:t>smartphones</a:t>
            </a:r>
          </a:p>
        </p:txBody>
      </p:sp>
      <p:pic>
        <p:nvPicPr>
          <p:cNvPr id="410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828800" y="1524000"/>
            <a:ext cx="125730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Rectangle 13"/>
          <p:cNvSpPr/>
          <p:nvPr/>
        </p:nvSpPr>
        <p:spPr>
          <a:xfrm>
            <a:off x="228600" y="3048000"/>
            <a:ext cx="1531938" cy="1077913"/>
          </a:xfrm>
          <a:prstGeom prst="rect">
            <a:avLst/>
          </a:prstGeom>
        </p:spPr>
        <p:txBody>
          <a:bodyPr>
            <a:spAutoFit/>
          </a:bodyPr>
          <a:lstStyle/>
          <a:p>
            <a:pPr algn="r" eaLnBrk="1" fontAlgn="auto" hangingPunct="1">
              <a:spcBef>
                <a:spcPts val="0"/>
              </a:spcBef>
              <a:spcAft>
                <a:spcPts val="0"/>
              </a:spcAft>
              <a:defRPr/>
            </a:pPr>
            <a:r>
              <a:rPr lang="en-US" dirty="0">
                <a:latin typeface="+mj-lt"/>
                <a:cs typeface="+mn-cs"/>
              </a:rPr>
              <a:t>Among the world’s </a:t>
            </a:r>
            <a:r>
              <a:rPr lang="en-US" b="1" dirty="0">
                <a:latin typeface="+mj-lt"/>
                <a:cs typeface="+mn-cs"/>
              </a:rPr>
              <a:t>most motorbike per capita</a:t>
            </a:r>
          </a:p>
        </p:txBody>
      </p:sp>
      <p:pic>
        <p:nvPicPr>
          <p:cNvPr id="410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74850" y="3103563"/>
            <a:ext cx="1189038" cy="93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Rectangle 15"/>
          <p:cNvSpPr/>
          <p:nvPr/>
        </p:nvSpPr>
        <p:spPr>
          <a:xfrm>
            <a:off x="381000" y="4724400"/>
            <a:ext cx="1519238" cy="1077913"/>
          </a:xfrm>
          <a:prstGeom prst="rect">
            <a:avLst/>
          </a:prstGeom>
        </p:spPr>
        <p:txBody>
          <a:bodyPr>
            <a:spAutoFit/>
          </a:bodyPr>
          <a:lstStyle/>
          <a:p>
            <a:pPr algn="r" eaLnBrk="1" fontAlgn="auto" hangingPunct="1">
              <a:spcBef>
                <a:spcPts val="0"/>
              </a:spcBef>
              <a:spcAft>
                <a:spcPts val="0"/>
              </a:spcAft>
              <a:defRPr/>
            </a:pPr>
            <a:r>
              <a:rPr lang="en-US" b="1" dirty="0">
                <a:latin typeface="+mj-lt"/>
                <a:cs typeface="+mn-cs"/>
              </a:rPr>
              <a:t>Top coffee exporter </a:t>
            </a:r>
            <a:r>
              <a:rPr lang="en-US" dirty="0">
                <a:latin typeface="+mj-lt"/>
                <a:cs typeface="+mn-cs"/>
              </a:rPr>
              <a:t>around the globe</a:t>
            </a:r>
          </a:p>
        </p:txBody>
      </p:sp>
      <p:pic>
        <p:nvPicPr>
          <p:cNvPr id="4105" name="Picture 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057400" y="4572000"/>
            <a:ext cx="1189037" cy="134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6" name="Picture 44"/>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124200" y="1219200"/>
            <a:ext cx="2506663" cy="534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7" name="TextBox 20"/>
          <p:cNvSpPr txBox="1">
            <a:spLocks noChangeArrowheads="1"/>
          </p:cNvSpPr>
          <p:nvPr/>
        </p:nvSpPr>
        <p:spPr bwMode="gray">
          <a:xfrm>
            <a:off x="6096000" y="1447800"/>
            <a:ext cx="2667000" cy="665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400"/>
              </a:spcAft>
              <a:buClr>
                <a:schemeClr val="tx2"/>
              </a:buClr>
              <a:buSzPct val="75000"/>
              <a:buFontTx/>
              <a:buNone/>
            </a:pPr>
            <a:r>
              <a:rPr lang="en-US" sz="2400"/>
              <a:t>Filled with quaint </a:t>
            </a:r>
            <a:r>
              <a:rPr lang="en-US" sz="2400" b="1"/>
              <a:t>traditions</a:t>
            </a:r>
          </a:p>
        </p:txBody>
      </p:sp>
      <p:sp>
        <p:nvSpPr>
          <p:cNvPr id="4108" name="TextBox 21"/>
          <p:cNvSpPr txBox="1">
            <a:spLocks noChangeArrowheads="1"/>
          </p:cNvSpPr>
          <p:nvPr/>
        </p:nvSpPr>
        <p:spPr bwMode="gray">
          <a:xfrm>
            <a:off x="7010400" y="2590800"/>
            <a:ext cx="1158875"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400"/>
              </a:spcAft>
              <a:buClr>
                <a:schemeClr val="tx2"/>
              </a:buClr>
              <a:buSzPct val="75000"/>
              <a:buFontTx/>
              <a:buNone/>
            </a:pPr>
            <a:r>
              <a:rPr lang="en-US" sz="1200" b="1"/>
              <a:t>AO DAI</a:t>
            </a:r>
          </a:p>
          <a:p>
            <a:pPr eaLnBrk="1" hangingPunct="1">
              <a:lnSpc>
                <a:spcPct val="90000"/>
              </a:lnSpc>
              <a:spcBef>
                <a:spcPct val="0"/>
              </a:spcBef>
              <a:spcAft>
                <a:spcPts val="400"/>
              </a:spcAft>
              <a:buClr>
                <a:schemeClr val="tx2"/>
              </a:buClr>
              <a:buSzPct val="75000"/>
              <a:buFontTx/>
              <a:buNone/>
            </a:pPr>
            <a:r>
              <a:rPr lang="en-US" sz="1200"/>
              <a:t>national costume</a:t>
            </a:r>
          </a:p>
        </p:txBody>
      </p:sp>
      <p:pic>
        <p:nvPicPr>
          <p:cNvPr id="4109"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r="17479" b="16296"/>
          <a:stretch>
            <a:fillRect/>
          </a:stretch>
        </p:blipFill>
        <p:spPr bwMode="auto">
          <a:xfrm>
            <a:off x="5105400" y="1905000"/>
            <a:ext cx="1676400" cy="170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10" name="TextBox 23"/>
          <p:cNvSpPr txBox="1">
            <a:spLocks noChangeArrowheads="1"/>
          </p:cNvSpPr>
          <p:nvPr/>
        </p:nvSpPr>
        <p:spPr bwMode="gray">
          <a:xfrm>
            <a:off x="6934200" y="3886200"/>
            <a:ext cx="1325563" cy="71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400"/>
              </a:spcAft>
              <a:buClr>
                <a:schemeClr val="tx2"/>
              </a:buClr>
              <a:buSzPct val="75000"/>
              <a:buFontTx/>
              <a:buNone/>
            </a:pPr>
            <a:r>
              <a:rPr lang="en-US" sz="1200" b="1"/>
              <a:t>PHO</a:t>
            </a:r>
          </a:p>
          <a:p>
            <a:pPr eaLnBrk="1" hangingPunct="1">
              <a:lnSpc>
                <a:spcPct val="90000"/>
              </a:lnSpc>
              <a:spcBef>
                <a:spcPct val="0"/>
              </a:spcBef>
              <a:spcAft>
                <a:spcPts val="400"/>
              </a:spcAft>
              <a:buClr>
                <a:schemeClr val="tx2"/>
              </a:buClr>
              <a:buSzPct val="75000"/>
              <a:buFontTx/>
              <a:buNone/>
            </a:pPr>
            <a:r>
              <a:rPr lang="en-US" sz="1200"/>
              <a:t>World-famous Vietnamese noodles</a:t>
            </a:r>
          </a:p>
        </p:txBody>
      </p:sp>
      <p:pic>
        <p:nvPicPr>
          <p:cNvPr id="4111" name="Picture 8"/>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943600" y="3581400"/>
            <a:ext cx="960438" cy="109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12" name="TextBox 25"/>
          <p:cNvSpPr txBox="1">
            <a:spLocks noChangeArrowheads="1"/>
          </p:cNvSpPr>
          <p:nvPr/>
        </p:nvSpPr>
        <p:spPr bwMode="gray">
          <a:xfrm>
            <a:off x="7162800" y="5638800"/>
            <a:ext cx="957263"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400"/>
              </a:spcAft>
              <a:buClr>
                <a:schemeClr val="tx2"/>
              </a:buClr>
              <a:buSzPct val="75000"/>
              <a:buFontTx/>
              <a:buNone/>
            </a:pPr>
            <a:r>
              <a:rPr lang="en-US" sz="1200" b="1"/>
              <a:t>TET</a:t>
            </a:r>
          </a:p>
          <a:p>
            <a:pPr eaLnBrk="1" hangingPunct="1">
              <a:lnSpc>
                <a:spcPct val="90000"/>
              </a:lnSpc>
              <a:spcBef>
                <a:spcPct val="0"/>
              </a:spcBef>
              <a:spcAft>
                <a:spcPts val="400"/>
              </a:spcAft>
              <a:buClr>
                <a:schemeClr val="tx2"/>
              </a:buClr>
              <a:buSzPct val="75000"/>
              <a:buFontTx/>
              <a:buNone/>
            </a:pPr>
            <a:r>
              <a:rPr lang="en-US" sz="1200"/>
              <a:t>Vietnamese New Year</a:t>
            </a:r>
          </a:p>
        </p:txBody>
      </p:sp>
      <p:pic>
        <p:nvPicPr>
          <p:cNvPr id="4113" name="Picture 10"/>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715000" y="4838700"/>
            <a:ext cx="990600" cy="174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2" descr="C:\Users\ADMIN\Desktop\logo.jpg"/>
          <p:cNvPicPr>
            <a:picLocks noChangeAspect="1" noChangeArrowheads="1"/>
          </p:cNvPicPr>
          <p:nvPr/>
        </p:nvPicPr>
        <p:blipFill>
          <a:blip r:embed="rId10" cstate="print"/>
          <a:srcRect/>
          <a:stretch>
            <a:fillRect/>
          </a:stretch>
        </p:blipFill>
        <p:spPr bwMode="auto">
          <a:xfrm>
            <a:off x="18472" y="5681790"/>
            <a:ext cx="1447800" cy="117621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457200" y="228600"/>
            <a:ext cx="34290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a:solidFill>
                  <a:schemeClr val="bg1"/>
                </a:solidFill>
                <a:latin typeface="Times New Roman" pitchFamily="18" charset="0"/>
                <a:cs typeface="Times New Roman" pitchFamily="18" charset="0"/>
              </a:rPr>
              <a:t>AGENDA</a:t>
            </a:r>
          </a:p>
        </p:txBody>
      </p:sp>
      <p:sp>
        <p:nvSpPr>
          <p:cNvPr id="7" name="Rounded Rectangle 6"/>
          <p:cNvSpPr/>
          <p:nvPr/>
        </p:nvSpPr>
        <p:spPr>
          <a:xfrm>
            <a:off x="685800" y="1295400"/>
            <a:ext cx="609600" cy="609600"/>
          </a:xfrm>
          <a:prstGeom prst="roundRect">
            <a:avLst/>
          </a:prstGeom>
          <a:solidFill>
            <a:schemeClr val="bg1">
              <a:lumMod val="75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tx1"/>
                </a:solidFill>
              </a:rPr>
              <a:t>1</a:t>
            </a:r>
            <a:endParaRPr lang="en-US" b="1" dirty="0">
              <a:solidFill>
                <a:schemeClr val="tx1"/>
              </a:solidFill>
            </a:endParaRPr>
          </a:p>
        </p:txBody>
      </p:sp>
      <p:sp>
        <p:nvSpPr>
          <p:cNvPr id="8" name="Rounded Rectangle 7"/>
          <p:cNvSpPr/>
          <p:nvPr/>
        </p:nvSpPr>
        <p:spPr>
          <a:xfrm>
            <a:off x="1524000" y="1295400"/>
            <a:ext cx="6248400" cy="609600"/>
          </a:xfrm>
          <a:prstGeom prst="roundRect">
            <a:avLst/>
          </a:prstGeom>
          <a:solidFill>
            <a:schemeClr val="bg1">
              <a:lumMod val="75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400" b="1" smtClean="0">
                <a:solidFill>
                  <a:schemeClr val="tx1"/>
                </a:solidFill>
              </a:rPr>
              <a:t>MINH AN BAC NINH CO.,LTD</a:t>
            </a:r>
            <a:endParaRPr lang="en-US" sz="2400" b="1" dirty="0">
              <a:solidFill>
                <a:schemeClr val="tx1"/>
              </a:solidFill>
            </a:endParaRPr>
          </a:p>
        </p:txBody>
      </p:sp>
      <p:sp>
        <p:nvSpPr>
          <p:cNvPr id="12" name="Rounded Rectangle 11"/>
          <p:cNvSpPr/>
          <p:nvPr/>
        </p:nvSpPr>
        <p:spPr>
          <a:xfrm>
            <a:off x="685800" y="2209800"/>
            <a:ext cx="609600" cy="609600"/>
          </a:xfrm>
          <a:prstGeom prst="roundRect">
            <a:avLst/>
          </a:prstGeom>
          <a:solidFill>
            <a:schemeClr val="bg1">
              <a:lumMod val="75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tx1"/>
                </a:solidFill>
              </a:rPr>
              <a:t>2</a:t>
            </a:r>
            <a:endParaRPr lang="en-US" b="1" dirty="0">
              <a:solidFill>
                <a:schemeClr val="tx1"/>
              </a:solidFill>
            </a:endParaRPr>
          </a:p>
        </p:txBody>
      </p:sp>
      <p:sp>
        <p:nvSpPr>
          <p:cNvPr id="13" name="Rounded Rectangle 12"/>
          <p:cNvSpPr/>
          <p:nvPr/>
        </p:nvSpPr>
        <p:spPr>
          <a:xfrm>
            <a:off x="1524000" y="2209800"/>
            <a:ext cx="6248400" cy="609600"/>
          </a:xfrm>
          <a:prstGeom prst="roundRect">
            <a:avLst/>
          </a:pr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400" dirty="0">
                <a:solidFill>
                  <a:schemeClr val="tx1"/>
                </a:solidFill>
              </a:rPr>
              <a:t>WORLDWIDE NETWORK</a:t>
            </a:r>
          </a:p>
        </p:txBody>
      </p:sp>
      <p:sp>
        <p:nvSpPr>
          <p:cNvPr id="14" name="Rounded Rectangle 13"/>
          <p:cNvSpPr/>
          <p:nvPr/>
        </p:nvSpPr>
        <p:spPr>
          <a:xfrm>
            <a:off x="685800" y="3124200"/>
            <a:ext cx="609600" cy="609600"/>
          </a:xfrm>
          <a:prstGeom prst="roundRect">
            <a:avLst/>
          </a:prstGeom>
          <a:solidFill>
            <a:schemeClr val="bg1">
              <a:lumMod val="75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tx1"/>
                </a:solidFill>
              </a:rPr>
              <a:t>3</a:t>
            </a:r>
            <a:endParaRPr lang="en-US" b="1" dirty="0">
              <a:solidFill>
                <a:schemeClr val="tx1"/>
              </a:solidFill>
            </a:endParaRPr>
          </a:p>
        </p:txBody>
      </p:sp>
      <p:sp>
        <p:nvSpPr>
          <p:cNvPr id="15" name="Rounded Rectangle 14"/>
          <p:cNvSpPr/>
          <p:nvPr/>
        </p:nvSpPr>
        <p:spPr>
          <a:xfrm>
            <a:off x="1524000" y="3124200"/>
            <a:ext cx="6248400" cy="609600"/>
          </a:xfrm>
          <a:prstGeom prst="roundRect">
            <a:avLst/>
          </a:pr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400" dirty="0">
                <a:solidFill>
                  <a:schemeClr val="tx1"/>
                </a:solidFill>
              </a:rPr>
              <a:t>PRODUCTS &amp; SERVICE</a:t>
            </a:r>
          </a:p>
        </p:txBody>
      </p:sp>
      <p:sp>
        <p:nvSpPr>
          <p:cNvPr id="16" name="Rounded Rectangle 15"/>
          <p:cNvSpPr/>
          <p:nvPr/>
        </p:nvSpPr>
        <p:spPr>
          <a:xfrm>
            <a:off x="685800" y="4038600"/>
            <a:ext cx="609600" cy="609600"/>
          </a:xfrm>
          <a:prstGeom prst="roundRect">
            <a:avLst/>
          </a:prstGeom>
          <a:solidFill>
            <a:schemeClr val="bg1">
              <a:lumMod val="75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tx1"/>
                </a:solidFill>
              </a:rPr>
              <a:t>4</a:t>
            </a:r>
            <a:endParaRPr lang="en-US" b="1" dirty="0">
              <a:solidFill>
                <a:schemeClr val="tx1"/>
              </a:solidFill>
            </a:endParaRPr>
          </a:p>
        </p:txBody>
      </p:sp>
      <p:sp>
        <p:nvSpPr>
          <p:cNvPr id="17" name="Rounded Rectangle 16"/>
          <p:cNvSpPr/>
          <p:nvPr/>
        </p:nvSpPr>
        <p:spPr>
          <a:xfrm>
            <a:off x="1524000" y="4038600"/>
            <a:ext cx="6248400" cy="609600"/>
          </a:xfrm>
          <a:prstGeom prst="roundRect">
            <a:avLst/>
          </a:pr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400" dirty="0">
                <a:solidFill>
                  <a:schemeClr val="tx1"/>
                </a:solidFill>
              </a:rPr>
              <a:t>CUSTOMERS REFER</a:t>
            </a:r>
          </a:p>
        </p:txBody>
      </p:sp>
      <p:sp>
        <p:nvSpPr>
          <p:cNvPr id="11" name="Rounded Rectangle 10"/>
          <p:cNvSpPr/>
          <p:nvPr/>
        </p:nvSpPr>
        <p:spPr>
          <a:xfrm>
            <a:off x="685800" y="4800600"/>
            <a:ext cx="609600" cy="609600"/>
          </a:xfrm>
          <a:prstGeom prst="roundRect">
            <a:avLst/>
          </a:prstGeom>
          <a:solidFill>
            <a:schemeClr val="bg1">
              <a:lumMod val="75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tx1"/>
                </a:solidFill>
              </a:rPr>
              <a:t>5</a:t>
            </a:r>
            <a:endParaRPr lang="en-US" b="1" dirty="0">
              <a:solidFill>
                <a:schemeClr val="tx1"/>
              </a:solidFill>
            </a:endParaRPr>
          </a:p>
        </p:txBody>
      </p:sp>
      <p:sp>
        <p:nvSpPr>
          <p:cNvPr id="18" name="Rounded Rectangle 17"/>
          <p:cNvSpPr/>
          <p:nvPr/>
        </p:nvSpPr>
        <p:spPr>
          <a:xfrm>
            <a:off x="1447800" y="4724400"/>
            <a:ext cx="6248400" cy="609600"/>
          </a:xfrm>
          <a:prstGeom prst="roundRect">
            <a:avLst/>
          </a:pr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400" dirty="0">
                <a:solidFill>
                  <a:schemeClr val="tx1"/>
                </a:solidFill>
              </a:rPr>
              <a:t>CONTACT INFORMATION</a:t>
            </a:r>
          </a:p>
        </p:txBody>
      </p:sp>
      <p:pic>
        <p:nvPicPr>
          <p:cNvPr id="1026" name="Picture 2" descr="C:\Users\ADMIN\Desktop\logo.jpg"/>
          <p:cNvPicPr>
            <a:picLocks noChangeAspect="1" noChangeArrowheads="1"/>
          </p:cNvPicPr>
          <p:nvPr/>
        </p:nvPicPr>
        <p:blipFill>
          <a:blip r:embed="rId2" cstate="print"/>
          <a:srcRect/>
          <a:stretch>
            <a:fillRect/>
          </a:stretch>
        </p:blipFill>
        <p:spPr bwMode="auto">
          <a:xfrm>
            <a:off x="36944" y="5791200"/>
            <a:ext cx="1313127" cy="10668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457200" y="228600"/>
            <a:ext cx="57150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smtClean="0">
                <a:solidFill>
                  <a:schemeClr val="bg1"/>
                </a:solidFill>
                <a:latin typeface="Times New Roman" pitchFamily="18" charset="0"/>
                <a:cs typeface="Times New Roman" pitchFamily="18" charset="0"/>
              </a:rPr>
              <a:t>MINH AN BAC NINH </a:t>
            </a:r>
            <a:r>
              <a:rPr lang="en-US" sz="3000" b="1" dirty="0" err="1" smtClean="0">
                <a:solidFill>
                  <a:schemeClr val="bg1"/>
                </a:solidFill>
                <a:latin typeface="Times New Roman" pitchFamily="18" charset="0"/>
                <a:cs typeface="Times New Roman" pitchFamily="18" charset="0"/>
              </a:rPr>
              <a:t>Co.,LTD</a:t>
            </a:r>
            <a:endParaRPr lang="en-US" sz="3000" b="1" dirty="0">
              <a:solidFill>
                <a:schemeClr val="bg1"/>
              </a:solidFill>
              <a:latin typeface="Times New Roman" pitchFamily="18" charset="0"/>
              <a:cs typeface="Times New Roman" pitchFamily="18" charset="0"/>
            </a:endParaRPr>
          </a:p>
        </p:txBody>
      </p:sp>
      <p:sp>
        <p:nvSpPr>
          <p:cNvPr id="6147" name="Rectangle 2"/>
          <p:cNvSpPr txBox="1">
            <a:spLocks noChangeArrowheads="1"/>
          </p:cNvSpPr>
          <p:nvPr/>
        </p:nvSpPr>
        <p:spPr bwMode="gray">
          <a:xfrm>
            <a:off x="368490" y="1433015"/>
            <a:ext cx="5194110" cy="45867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342900" indent="-342900">
              <a:spcBef>
                <a:spcPct val="20000"/>
              </a:spcBef>
              <a:buFont typeface="Arial" panose="020B0604020202020204" pitchFamily="34" charset="0"/>
              <a:buChar char="•"/>
              <a:tabLst>
                <a:tab pos="2120900" algn="l"/>
                <a:tab pos="6100763" algn="l"/>
              </a:tabLst>
              <a:defRPr sz="3200">
                <a:solidFill>
                  <a:schemeClr val="tx1"/>
                </a:solidFill>
                <a:latin typeface="Calibri" panose="020F0502020204030204" pitchFamily="34" charset="0"/>
              </a:defRPr>
            </a:lvl1pPr>
            <a:lvl2pPr marL="190500">
              <a:spcBef>
                <a:spcPct val="20000"/>
              </a:spcBef>
              <a:buFont typeface="Arial" panose="020B0604020202020204" pitchFamily="34" charset="0"/>
              <a:buChar char="–"/>
              <a:tabLst>
                <a:tab pos="2120900" algn="l"/>
                <a:tab pos="6100763"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2120900" algn="l"/>
                <a:tab pos="6100763"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2120900" algn="l"/>
                <a:tab pos="6100763"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2120900" algn="l"/>
                <a:tab pos="6100763"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120900" algn="l"/>
                <a:tab pos="6100763"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120900" algn="l"/>
                <a:tab pos="6100763"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120900" algn="l"/>
                <a:tab pos="6100763"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120900" algn="l"/>
                <a:tab pos="6100763" algn="l"/>
              </a:tabLst>
              <a:defRPr sz="2000">
                <a:solidFill>
                  <a:schemeClr val="tx1"/>
                </a:solidFill>
                <a:latin typeface="Calibri" panose="020F0502020204030204" pitchFamily="34" charset="0"/>
              </a:defRPr>
            </a:lvl9pPr>
          </a:lstStyle>
          <a:p>
            <a:pPr lvl="1" eaLnBrk="1" hangingPunct="1">
              <a:lnSpc>
                <a:spcPct val="150000"/>
              </a:lnSpc>
              <a:spcBef>
                <a:spcPct val="0"/>
              </a:spcBef>
              <a:spcAft>
                <a:spcPts val="400"/>
              </a:spcAft>
              <a:buClr>
                <a:srgbClr val="FF0000"/>
              </a:buClr>
              <a:buSzPct val="85000"/>
              <a:buNone/>
            </a:pPr>
            <a:r>
              <a:rPr lang="en-US" sz="1300" dirty="0" smtClean="0">
                <a:latin typeface="DB Office"/>
              </a:rPr>
              <a:t>Registration Date : June - 2012</a:t>
            </a:r>
          </a:p>
          <a:p>
            <a:pPr lvl="1" eaLnBrk="1" hangingPunct="1">
              <a:lnSpc>
                <a:spcPct val="150000"/>
              </a:lnSpc>
              <a:spcBef>
                <a:spcPct val="0"/>
              </a:spcBef>
              <a:spcAft>
                <a:spcPts val="400"/>
              </a:spcAft>
              <a:buClr>
                <a:srgbClr val="FF0000"/>
              </a:buClr>
              <a:buSzPct val="85000"/>
              <a:buNone/>
            </a:pPr>
            <a:r>
              <a:rPr lang="en-US" sz="1300" dirty="0" smtClean="0">
                <a:latin typeface="DB Office"/>
              </a:rPr>
              <a:t>Charter Capital     :  1.000.000 USD</a:t>
            </a:r>
          </a:p>
          <a:p>
            <a:pPr lvl="1" eaLnBrk="1" hangingPunct="1">
              <a:lnSpc>
                <a:spcPct val="150000"/>
              </a:lnSpc>
              <a:spcBef>
                <a:spcPct val="0"/>
              </a:spcBef>
              <a:spcAft>
                <a:spcPts val="400"/>
              </a:spcAft>
              <a:buClr>
                <a:srgbClr val="FF0000"/>
              </a:buClr>
              <a:buSzPct val="85000"/>
              <a:buNone/>
            </a:pPr>
            <a:r>
              <a:rPr lang="en-US" sz="1300" dirty="0" smtClean="0">
                <a:latin typeface="DB Office"/>
              </a:rPr>
              <a:t>General Director   :  </a:t>
            </a:r>
            <a:r>
              <a:rPr lang="en-US" sz="1300" dirty="0" smtClean="0">
                <a:latin typeface="DB Office"/>
              </a:rPr>
              <a:t>Nguyen </a:t>
            </a:r>
            <a:r>
              <a:rPr lang="en-US" sz="1300" dirty="0" err="1" smtClean="0">
                <a:latin typeface="DB Office"/>
              </a:rPr>
              <a:t>Huu</a:t>
            </a:r>
            <a:r>
              <a:rPr lang="en-US" sz="1300" dirty="0" smtClean="0">
                <a:latin typeface="DB Office"/>
              </a:rPr>
              <a:t> Tho – </a:t>
            </a:r>
            <a:r>
              <a:rPr lang="en-US" sz="1300" dirty="0" err="1" smtClean="0">
                <a:latin typeface="DB Office"/>
              </a:rPr>
              <a:t>Nationlaty</a:t>
            </a:r>
            <a:r>
              <a:rPr lang="en-US" sz="1300" dirty="0" smtClean="0">
                <a:latin typeface="DB Office"/>
              </a:rPr>
              <a:t> : Viet Nam</a:t>
            </a:r>
            <a:endParaRPr lang="en-US" sz="1300" dirty="0" smtClean="0">
              <a:latin typeface="DB Office"/>
            </a:endParaRPr>
          </a:p>
          <a:p>
            <a:pPr lvl="1" eaLnBrk="1" hangingPunct="1">
              <a:lnSpc>
                <a:spcPct val="150000"/>
              </a:lnSpc>
              <a:spcBef>
                <a:spcPct val="0"/>
              </a:spcBef>
              <a:spcAft>
                <a:spcPts val="400"/>
              </a:spcAft>
              <a:buClr>
                <a:srgbClr val="FF0000"/>
              </a:buClr>
              <a:buSzPct val="85000"/>
              <a:buNone/>
            </a:pPr>
            <a:r>
              <a:rPr lang="en-US" sz="1300" dirty="0" smtClean="0">
                <a:latin typeface="DB Office"/>
              </a:rPr>
              <a:t> Finance Director  :  Nguyen </a:t>
            </a:r>
            <a:r>
              <a:rPr lang="en-US" sz="1300" dirty="0" err="1" smtClean="0">
                <a:latin typeface="DB Office"/>
              </a:rPr>
              <a:t>Duc</a:t>
            </a:r>
            <a:r>
              <a:rPr lang="en-US" sz="1300" dirty="0" smtClean="0">
                <a:latin typeface="DB Office"/>
              </a:rPr>
              <a:t> Son - </a:t>
            </a:r>
            <a:r>
              <a:rPr lang="en-US" sz="1300" dirty="0" err="1" smtClean="0">
                <a:latin typeface="DB Office"/>
              </a:rPr>
              <a:t>Nationlaty</a:t>
            </a:r>
            <a:r>
              <a:rPr lang="en-US" sz="1300" dirty="0" smtClean="0">
                <a:latin typeface="DB Office"/>
              </a:rPr>
              <a:t> : Viet Nam</a:t>
            </a:r>
          </a:p>
          <a:p>
            <a:pPr lvl="1" eaLnBrk="1" hangingPunct="1">
              <a:lnSpc>
                <a:spcPct val="150000"/>
              </a:lnSpc>
              <a:spcBef>
                <a:spcPct val="0"/>
              </a:spcBef>
              <a:spcAft>
                <a:spcPts val="400"/>
              </a:spcAft>
              <a:buClr>
                <a:srgbClr val="FF0000"/>
              </a:buClr>
              <a:buSzPct val="85000"/>
              <a:buNone/>
            </a:pPr>
            <a:r>
              <a:rPr lang="en-US" sz="1300" dirty="0" smtClean="0">
                <a:latin typeface="DB Office"/>
              </a:rPr>
              <a:t>Director                 :  Nguyen Quang Truong - </a:t>
            </a:r>
            <a:r>
              <a:rPr lang="en-US" sz="1300" dirty="0" err="1" smtClean="0">
                <a:latin typeface="DB Office"/>
              </a:rPr>
              <a:t>Nationlaty</a:t>
            </a:r>
            <a:r>
              <a:rPr lang="en-US" sz="1300" dirty="0" smtClean="0">
                <a:latin typeface="DB Office"/>
              </a:rPr>
              <a:t>: Vietnam</a:t>
            </a:r>
          </a:p>
          <a:p>
            <a:pPr lvl="1" eaLnBrk="1" hangingPunct="1">
              <a:lnSpc>
                <a:spcPct val="150000"/>
              </a:lnSpc>
              <a:spcBef>
                <a:spcPct val="0"/>
              </a:spcBef>
              <a:spcAft>
                <a:spcPts val="400"/>
              </a:spcAft>
              <a:buClr>
                <a:srgbClr val="FF0000"/>
              </a:buClr>
              <a:buSzPct val="85000"/>
              <a:buNone/>
            </a:pPr>
            <a:r>
              <a:rPr lang="en-US" sz="1300" dirty="0" smtClean="0">
                <a:latin typeface="DB Office"/>
              </a:rPr>
              <a:t>Vice Director         :  Choi Young Jin - </a:t>
            </a:r>
            <a:r>
              <a:rPr lang="en-US" sz="1300" dirty="0" err="1" smtClean="0">
                <a:latin typeface="DB Office"/>
              </a:rPr>
              <a:t>Nationlaty</a:t>
            </a:r>
            <a:r>
              <a:rPr lang="en-US" sz="1300" dirty="0" smtClean="0">
                <a:latin typeface="DB Office"/>
              </a:rPr>
              <a:t>: Korea</a:t>
            </a:r>
          </a:p>
          <a:p>
            <a:pPr lvl="1" eaLnBrk="1" hangingPunct="1">
              <a:lnSpc>
                <a:spcPct val="150000"/>
              </a:lnSpc>
              <a:spcBef>
                <a:spcPct val="0"/>
              </a:spcBef>
              <a:spcAft>
                <a:spcPts val="400"/>
              </a:spcAft>
              <a:buClr>
                <a:srgbClr val="FF0000"/>
              </a:buClr>
              <a:buSzPct val="85000"/>
              <a:buNone/>
            </a:pPr>
            <a:r>
              <a:rPr lang="en-US" sz="1300" dirty="0" smtClean="0">
                <a:latin typeface="DB Office"/>
              </a:rPr>
              <a:t>Vice Director         : Dang Dinh Phuong</a:t>
            </a:r>
          </a:p>
          <a:p>
            <a:pPr lvl="1" eaLnBrk="1" hangingPunct="1">
              <a:lnSpc>
                <a:spcPct val="150000"/>
              </a:lnSpc>
              <a:spcBef>
                <a:spcPct val="0"/>
              </a:spcBef>
              <a:spcAft>
                <a:spcPts val="400"/>
              </a:spcAft>
              <a:buClr>
                <a:srgbClr val="FF0000"/>
              </a:buClr>
              <a:buSzPct val="85000"/>
              <a:buFont typeface="Wingdings" panose="05000000000000000000" pitchFamily="2" charset="2"/>
              <a:buNone/>
            </a:pPr>
            <a:r>
              <a:rPr lang="en-US" sz="1300" dirty="0" smtClean="0">
                <a:latin typeface="DB Office"/>
              </a:rPr>
              <a:t>Total Locations      :          6 </a:t>
            </a:r>
          </a:p>
          <a:p>
            <a:pPr lvl="1" eaLnBrk="1" hangingPunct="1">
              <a:lnSpc>
                <a:spcPct val="150000"/>
              </a:lnSpc>
              <a:spcBef>
                <a:spcPct val="0"/>
              </a:spcBef>
              <a:spcAft>
                <a:spcPts val="400"/>
              </a:spcAft>
              <a:buClr>
                <a:srgbClr val="FF0000"/>
              </a:buClr>
              <a:buSzPct val="85000"/>
              <a:buFont typeface="Wingdings" panose="05000000000000000000" pitchFamily="2" charset="2"/>
              <a:buNone/>
            </a:pPr>
            <a:r>
              <a:rPr lang="en-US" sz="1300" dirty="0" smtClean="0">
                <a:latin typeface="DB Office"/>
              </a:rPr>
              <a:t>Number </a:t>
            </a:r>
            <a:r>
              <a:rPr lang="en-US" sz="1300" dirty="0">
                <a:latin typeface="DB Office"/>
              </a:rPr>
              <a:t>of </a:t>
            </a:r>
            <a:r>
              <a:rPr lang="en-US" sz="1300" dirty="0" smtClean="0">
                <a:latin typeface="DB Office"/>
              </a:rPr>
              <a:t>staff      :         25</a:t>
            </a:r>
            <a:r>
              <a:rPr lang="en-US" sz="1300" dirty="0">
                <a:latin typeface="DB Office"/>
              </a:rPr>
              <a:t/>
            </a:r>
            <a:br>
              <a:rPr lang="en-US" sz="1300" dirty="0">
                <a:latin typeface="DB Office"/>
              </a:rPr>
            </a:br>
            <a:r>
              <a:rPr lang="en-US" sz="1300" dirty="0" smtClean="0">
                <a:latin typeface="DB Office"/>
              </a:rPr>
              <a:t>Corporate Office    :  </a:t>
            </a:r>
            <a:r>
              <a:rPr lang="en-US" sz="1300" dirty="0" err="1" smtClean="0">
                <a:latin typeface="DB Office"/>
              </a:rPr>
              <a:t>Bac</a:t>
            </a:r>
            <a:r>
              <a:rPr lang="en-US" sz="1300" dirty="0" smtClean="0">
                <a:latin typeface="DB Office"/>
              </a:rPr>
              <a:t> </a:t>
            </a:r>
            <a:r>
              <a:rPr lang="en-US" sz="1300" dirty="0">
                <a:latin typeface="DB Office"/>
              </a:rPr>
              <a:t>Ninh</a:t>
            </a:r>
          </a:p>
          <a:p>
            <a:pPr lvl="1" eaLnBrk="1" hangingPunct="1">
              <a:lnSpc>
                <a:spcPct val="150000"/>
              </a:lnSpc>
              <a:spcBef>
                <a:spcPct val="0"/>
              </a:spcBef>
              <a:spcAft>
                <a:spcPts val="400"/>
              </a:spcAft>
              <a:buClr>
                <a:srgbClr val="FF0000"/>
              </a:buClr>
              <a:buSzPct val="85000"/>
              <a:buFont typeface="Wingdings" panose="05000000000000000000" pitchFamily="2" charset="2"/>
              <a:buNone/>
            </a:pPr>
            <a:r>
              <a:rPr lang="en-US" sz="1300" dirty="0" smtClean="0">
                <a:latin typeface="DB Office"/>
              </a:rPr>
              <a:t>Branch Office         :  </a:t>
            </a:r>
            <a:r>
              <a:rPr lang="en-US" sz="1300" dirty="0" err="1" smtClean="0">
                <a:latin typeface="DB Office"/>
              </a:rPr>
              <a:t>Bac</a:t>
            </a:r>
            <a:r>
              <a:rPr lang="en-US" sz="1300" dirty="0" smtClean="0">
                <a:latin typeface="DB Office"/>
              </a:rPr>
              <a:t> Ninh, Noi Bai, Hai Phong</a:t>
            </a:r>
            <a:endParaRPr lang="en-US" sz="1300" dirty="0">
              <a:latin typeface="DB Office"/>
            </a:endParaRPr>
          </a:p>
          <a:p>
            <a:pPr lvl="1" eaLnBrk="1" hangingPunct="1">
              <a:lnSpc>
                <a:spcPct val="150000"/>
              </a:lnSpc>
              <a:spcBef>
                <a:spcPct val="0"/>
              </a:spcBef>
              <a:spcAft>
                <a:spcPts val="400"/>
              </a:spcAft>
              <a:buClr>
                <a:srgbClr val="FF0000"/>
              </a:buClr>
              <a:buSzPct val="85000"/>
              <a:buFont typeface="Wingdings" panose="05000000000000000000" pitchFamily="2" charset="2"/>
              <a:buNone/>
            </a:pPr>
            <a:r>
              <a:rPr lang="en-US" sz="1300" dirty="0" smtClean="0">
                <a:latin typeface="DB Office"/>
              </a:rPr>
              <a:t>Agent Locations     :  HCM</a:t>
            </a:r>
            <a:r>
              <a:rPr lang="en-US" sz="1300" dirty="0">
                <a:latin typeface="DB Office"/>
              </a:rPr>
              <a:t>, Binh Duong, Da </a:t>
            </a:r>
            <a:r>
              <a:rPr lang="en-US" sz="1300" dirty="0" smtClean="0">
                <a:latin typeface="DB Office"/>
              </a:rPr>
              <a:t>Nang, Quy </a:t>
            </a:r>
            <a:r>
              <a:rPr lang="en-US" sz="1300" dirty="0" err="1" smtClean="0">
                <a:latin typeface="DB Office"/>
              </a:rPr>
              <a:t>Nhon</a:t>
            </a:r>
            <a:endParaRPr lang="en-US" sz="1300" dirty="0" smtClean="0">
              <a:latin typeface="DB Office"/>
            </a:endParaRPr>
          </a:p>
          <a:p>
            <a:pPr lvl="1" eaLnBrk="1" hangingPunct="1">
              <a:lnSpc>
                <a:spcPct val="150000"/>
              </a:lnSpc>
              <a:spcBef>
                <a:spcPct val="0"/>
              </a:spcBef>
              <a:spcAft>
                <a:spcPts val="400"/>
              </a:spcAft>
              <a:buClr>
                <a:srgbClr val="FF0000"/>
              </a:buClr>
              <a:buSzPct val="85000"/>
              <a:buNone/>
            </a:pPr>
            <a:r>
              <a:rPr lang="en-US" sz="1300" dirty="0" smtClean="0">
                <a:latin typeface="DB Office"/>
              </a:rPr>
              <a:t>Total Truck             :          18</a:t>
            </a:r>
          </a:p>
          <a:p>
            <a:pPr lvl="1" eaLnBrk="1" hangingPunct="1">
              <a:lnSpc>
                <a:spcPct val="150000"/>
              </a:lnSpc>
              <a:spcBef>
                <a:spcPct val="0"/>
              </a:spcBef>
              <a:spcAft>
                <a:spcPts val="400"/>
              </a:spcAft>
              <a:buClr>
                <a:srgbClr val="FF0000"/>
              </a:buClr>
              <a:buSzPct val="85000"/>
              <a:buNone/>
            </a:pPr>
            <a:r>
              <a:rPr lang="en-US" sz="1300" dirty="0" smtClean="0">
                <a:latin typeface="DB Office"/>
              </a:rPr>
              <a:t>Container               :          12</a:t>
            </a:r>
          </a:p>
          <a:p>
            <a:pPr lvl="1" eaLnBrk="1" hangingPunct="1">
              <a:lnSpc>
                <a:spcPct val="150000"/>
              </a:lnSpc>
              <a:spcBef>
                <a:spcPct val="0"/>
              </a:spcBef>
              <a:spcAft>
                <a:spcPts val="400"/>
              </a:spcAft>
              <a:buClr>
                <a:srgbClr val="FF0000"/>
              </a:buClr>
              <a:buSzPct val="85000"/>
              <a:buNone/>
            </a:pPr>
            <a:endParaRPr lang="en-US" sz="1200" dirty="0" smtClean="0">
              <a:latin typeface="DB Office"/>
            </a:endParaRPr>
          </a:p>
          <a:p>
            <a:pPr lvl="1" eaLnBrk="1" hangingPunct="1">
              <a:lnSpc>
                <a:spcPct val="150000"/>
              </a:lnSpc>
              <a:spcBef>
                <a:spcPct val="0"/>
              </a:spcBef>
              <a:spcAft>
                <a:spcPts val="400"/>
              </a:spcAft>
              <a:buClr>
                <a:srgbClr val="FF0000"/>
              </a:buClr>
              <a:buSzPct val="85000"/>
              <a:buFont typeface="Wingdings" panose="05000000000000000000" pitchFamily="2" charset="2"/>
              <a:buNone/>
            </a:pPr>
            <a:endParaRPr lang="en-US" sz="1200" dirty="0">
              <a:latin typeface="DB Office"/>
            </a:endParaRPr>
          </a:p>
          <a:p>
            <a:pPr lvl="1" eaLnBrk="1" hangingPunct="1">
              <a:lnSpc>
                <a:spcPct val="150000"/>
              </a:lnSpc>
              <a:spcBef>
                <a:spcPct val="0"/>
              </a:spcBef>
              <a:spcAft>
                <a:spcPts val="400"/>
              </a:spcAft>
              <a:buClr>
                <a:srgbClr val="FF0000"/>
              </a:buClr>
              <a:buSzPct val="85000"/>
              <a:buFont typeface="Wingdings" panose="05000000000000000000" pitchFamily="2" charset="2"/>
              <a:buNone/>
            </a:pPr>
            <a:endParaRPr lang="en-US" sz="1200" dirty="0">
              <a:latin typeface="DB Office"/>
            </a:endParaRPr>
          </a:p>
          <a:p>
            <a:pPr lvl="1" eaLnBrk="1" hangingPunct="1">
              <a:lnSpc>
                <a:spcPct val="150000"/>
              </a:lnSpc>
              <a:spcBef>
                <a:spcPct val="0"/>
              </a:spcBef>
              <a:spcAft>
                <a:spcPts val="400"/>
              </a:spcAft>
              <a:buClr>
                <a:srgbClr val="FF0000"/>
              </a:buClr>
              <a:buSzPct val="85000"/>
              <a:buFont typeface="Wingdings" panose="05000000000000000000" pitchFamily="2" charset="2"/>
              <a:buNone/>
            </a:pPr>
            <a:endParaRPr lang="en-US" sz="1200" dirty="0">
              <a:latin typeface="DB Office"/>
            </a:endParaRPr>
          </a:p>
        </p:txBody>
      </p:sp>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62600" y="1143000"/>
            <a:ext cx="3227388" cy="467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 descr="C:\Users\ADMIN\Desktop\logo.jpg"/>
          <p:cNvPicPr>
            <a:picLocks noChangeAspect="1" noChangeArrowheads="1"/>
          </p:cNvPicPr>
          <p:nvPr/>
        </p:nvPicPr>
        <p:blipFill>
          <a:blip r:embed="rId4" cstate="print"/>
          <a:srcRect/>
          <a:stretch>
            <a:fillRect/>
          </a:stretch>
        </p:blipFill>
        <p:spPr bwMode="auto">
          <a:xfrm>
            <a:off x="18472" y="5791200"/>
            <a:ext cx="1313127" cy="10668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923" y="1524000"/>
            <a:ext cx="6269038" cy="4208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TextBox 4"/>
          <p:cNvSpPr txBox="1">
            <a:spLocks noChangeArrowheads="1"/>
          </p:cNvSpPr>
          <p:nvPr/>
        </p:nvSpPr>
        <p:spPr bwMode="auto">
          <a:xfrm>
            <a:off x="6477000" y="1524000"/>
            <a:ext cx="29718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Clr>
                <a:srgbClr val="CC0000"/>
              </a:buClr>
              <a:buFontTx/>
              <a:buNone/>
            </a:pPr>
            <a:r>
              <a:rPr lang="en-US" sz="1800">
                <a:solidFill>
                  <a:srgbClr val="000000"/>
                </a:solidFill>
                <a:latin typeface="Arial" panose="020B0604020202020204" pitchFamily="34" charset="0"/>
              </a:rPr>
              <a:t>Globally presented in </a:t>
            </a:r>
          </a:p>
          <a:p>
            <a:pPr eaLnBrk="1" hangingPunct="1">
              <a:spcBef>
                <a:spcPct val="0"/>
              </a:spcBef>
              <a:buClr>
                <a:srgbClr val="CC0000"/>
              </a:buClr>
              <a:buFontTx/>
              <a:buNone/>
            </a:pPr>
            <a:r>
              <a:rPr lang="en-US" sz="1800">
                <a:solidFill>
                  <a:srgbClr val="000000"/>
                </a:solidFill>
                <a:latin typeface="Arial" panose="020B0604020202020204" pitchFamily="34" charset="0"/>
              </a:rPr>
              <a:t>19 countries worldwide</a:t>
            </a:r>
          </a:p>
          <a:p>
            <a:pPr eaLnBrk="1" hangingPunct="1">
              <a:spcBef>
                <a:spcPct val="0"/>
              </a:spcBef>
              <a:buClr>
                <a:srgbClr val="CC0000"/>
              </a:buClr>
              <a:buFontTx/>
              <a:buNone/>
            </a:pPr>
            <a:endParaRPr lang="en-US" sz="1800" b="1">
              <a:solidFill>
                <a:srgbClr val="000000"/>
              </a:solidFill>
              <a:latin typeface="Arial" panose="020B0604020202020204" pitchFamily="34" charset="0"/>
            </a:endParaRPr>
          </a:p>
          <a:p>
            <a:pPr eaLnBrk="1" hangingPunct="1">
              <a:spcBef>
                <a:spcPct val="0"/>
              </a:spcBef>
              <a:buFontTx/>
              <a:buNone/>
            </a:pPr>
            <a:endParaRPr lang="en-US" sz="1800"/>
          </a:p>
        </p:txBody>
      </p:sp>
      <p:sp>
        <p:nvSpPr>
          <p:cNvPr id="7172" name="TextBox 5"/>
          <p:cNvSpPr txBox="1">
            <a:spLocks noChangeArrowheads="1"/>
          </p:cNvSpPr>
          <p:nvPr/>
        </p:nvSpPr>
        <p:spPr bwMode="auto">
          <a:xfrm>
            <a:off x="457200" y="228600"/>
            <a:ext cx="51816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a:solidFill>
                  <a:schemeClr val="bg1"/>
                </a:solidFill>
                <a:latin typeface="Times New Roman" pitchFamily="18" charset="0"/>
                <a:cs typeface="Times New Roman" pitchFamily="18" charset="0"/>
              </a:rPr>
              <a:t>WORLDWIDE NETWORK</a:t>
            </a:r>
          </a:p>
        </p:txBody>
      </p:sp>
      <p:pic>
        <p:nvPicPr>
          <p:cNvPr id="7" name="Picture 2" descr="C:\Users\ADMIN\Desktop\logo.jpg"/>
          <p:cNvPicPr>
            <a:picLocks noChangeAspect="1" noChangeArrowheads="1"/>
          </p:cNvPicPr>
          <p:nvPr/>
        </p:nvPicPr>
        <p:blipFill>
          <a:blip r:embed="rId3" cstate="print"/>
          <a:srcRect/>
          <a:stretch>
            <a:fillRect/>
          </a:stretch>
        </p:blipFill>
        <p:spPr bwMode="auto">
          <a:xfrm>
            <a:off x="18472" y="5791200"/>
            <a:ext cx="1313127" cy="10668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 y="953773"/>
            <a:ext cx="8891588" cy="544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195" name="Gruppieren 15"/>
          <p:cNvGrpSpPr>
            <a:grpSpLocks/>
          </p:cNvGrpSpPr>
          <p:nvPr/>
        </p:nvGrpSpPr>
        <p:grpSpPr bwMode="auto">
          <a:xfrm>
            <a:off x="4918075" y="814388"/>
            <a:ext cx="2114550" cy="2114550"/>
            <a:chOff x="5545968" y="1170052"/>
            <a:chExt cx="2114400" cy="2114400"/>
          </a:xfrm>
        </p:grpSpPr>
        <p:sp>
          <p:nvSpPr>
            <p:cNvPr id="6" name="Ellipse 37"/>
            <p:cNvSpPr/>
            <p:nvPr/>
          </p:nvSpPr>
          <p:spPr>
            <a:xfrm>
              <a:off x="5545968" y="1170052"/>
              <a:ext cx="2114400" cy="2114400"/>
            </a:xfrm>
            <a:prstGeom prst="ellipse">
              <a:avLst/>
            </a:prstGeom>
            <a:solidFill>
              <a:schemeClr val="bg1"/>
            </a:solidFill>
            <a:ln w="3175" cap="sq">
              <a:solidFill>
                <a:schemeClr val="accent3"/>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r>
                <a:rPr lang="de-DE" b="1" dirty="0">
                  <a:solidFill>
                    <a:srgbClr val="878C96"/>
                  </a:solidFill>
                </a:rPr>
                <a:t>Trucking Consolation</a:t>
              </a:r>
            </a:p>
          </p:txBody>
        </p:sp>
        <p:pic>
          <p:nvPicPr>
            <p:cNvPr id="8218" name="Picture 42" descr="D:\Users\henrikejenss\Pictures\contract_logistics_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38058" y="2184392"/>
              <a:ext cx="1178331" cy="804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196" name="Group 41"/>
          <p:cNvGrpSpPr>
            <a:grpSpLocks/>
          </p:cNvGrpSpPr>
          <p:nvPr/>
        </p:nvGrpSpPr>
        <p:grpSpPr bwMode="auto">
          <a:xfrm>
            <a:off x="4646613" y="4656138"/>
            <a:ext cx="2114550" cy="2114550"/>
            <a:chOff x="871428" y="1079021"/>
            <a:chExt cx="2114550" cy="2114550"/>
          </a:xfrm>
        </p:grpSpPr>
        <p:sp>
          <p:nvSpPr>
            <p:cNvPr id="9" name="Ellipse 52"/>
            <p:cNvSpPr/>
            <p:nvPr/>
          </p:nvSpPr>
          <p:spPr bwMode="auto">
            <a:xfrm>
              <a:off x="871428" y="1079021"/>
              <a:ext cx="2114550" cy="2114550"/>
            </a:xfrm>
            <a:prstGeom prst="ellipse">
              <a:avLst/>
            </a:prstGeom>
            <a:solidFill>
              <a:schemeClr val="bg1"/>
            </a:solidFill>
            <a:ln w="3175" cap="sq">
              <a:solidFill>
                <a:schemeClr val="accent4"/>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r>
                <a:rPr lang="de-DE" b="1" dirty="0" smtClean="0">
                  <a:solidFill>
                    <a:srgbClr val="878C96"/>
                  </a:solidFill>
                </a:rPr>
                <a:t>Fairs </a:t>
              </a:r>
              <a:r>
                <a:rPr lang="de-DE" b="1" dirty="0">
                  <a:solidFill>
                    <a:srgbClr val="878C96"/>
                  </a:solidFill>
                </a:rPr>
                <a:t>&amp; Exhibitions</a:t>
              </a:r>
            </a:p>
          </p:txBody>
        </p:sp>
        <p:pic>
          <p:nvPicPr>
            <p:cNvPr id="8216" name="Picture 5" descr="C:\Users\lisa.boerner\Desktop\Picture7.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330215" y="2184400"/>
              <a:ext cx="1295399" cy="75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Ellipse 62"/>
          <p:cNvSpPr/>
          <p:nvPr/>
        </p:nvSpPr>
        <p:spPr bwMode="auto">
          <a:xfrm>
            <a:off x="6886084" y="4215305"/>
            <a:ext cx="2114550" cy="2114550"/>
          </a:xfrm>
          <a:prstGeom prst="ellipse">
            <a:avLst/>
          </a:prstGeom>
          <a:solidFill>
            <a:schemeClr val="bg1"/>
          </a:solidFill>
          <a:ln w="3175" cap="sq">
            <a:solidFill>
              <a:schemeClr val="accent4"/>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r>
              <a:rPr lang="de-DE" b="1" dirty="0" smtClean="0">
                <a:solidFill>
                  <a:srgbClr val="878C96"/>
                </a:solidFill>
              </a:rPr>
              <a:t>Customs </a:t>
            </a:r>
            <a:r>
              <a:rPr lang="de-DE" b="1" dirty="0">
                <a:solidFill>
                  <a:srgbClr val="878C96"/>
                </a:solidFill>
              </a:rPr>
              <a:t>broker</a:t>
            </a:r>
          </a:p>
        </p:txBody>
      </p:sp>
      <p:grpSp>
        <p:nvGrpSpPr>
          <p:cNvPr id="8198" name="Group 46"/>
          <p:cNvGrpSpPr>
            <a:grpSpLocks/>
          </p:cNvGrpSpPr>
          <p:nvPr/>
        </p:nvGrpSpPr>
        <p:grpSpPr bwMode="auto">
          <a:xfrm>
            <a:off x="2416175" y="4756150"/>
            <a:ext cx="2116138" cy="2114550"/>
            <a:chOff x="560388" y="3505200"/>
            <a:chExt cx="2114550" cy="2114550"/>
          </a:xfrm>
        </p:grpSpPr>
        <p:sp>
          <p:nvSpPr>
            <p:cNvPr id="13" name="Ellipse 55"/>
            <p:cNvSpPr/>
            <p:nvPr/>
          </p:nvSpPr>
          <p:spPr bwMode="auto">
            <a:xfrm>
              <a:off x="560388" y="3505200"/>
              <a:ext cx="2114550" cy="2114550"/>
            </a:xfrm>
            <a:prstGeom prst="ellipse">
              <a:avLst/>
            </a:prstGeom>
            <a:solidFill>
              <a:schemeClr val="bg1"/>
            </a:solidFill>
            <a:ln w="3175" cap="sq">
              <a:solidFill>
                <a:schemeClr val="accent4"/>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r>
                <a:rPr lang="de-DE" b="1" dirty="0" smtClean="0">
                  <a:solidFill>
                    <a:srgbClr val="878C96"/>
                  </a:solidFill>
                </a:rPr>
                <a:t>Relocations</a:t>
              </a:r>
              <a:endParaRPr lang="de-DE" b="1" dirty="0">
                <a:solidFill>
                  <a:srgbClr val="878C96"/>
                </a:solidFill>
              </a:endParaRPr>
            </a:p>
          </p:txBody>
        </p:sp>
        <p:pic>
          <p:nvPicPr>
            <p:cNvPr id="8214" name="Picture 39" descr="C:\Users\lisa.boerner\Desktop\Picture1.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990601" y="4316586"/>
              <a:ext cx="1267137" cy="845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 name="Ellipse 55"/>
          <p:cNvSpPr/>
          <p:nvPr/>
        </p:nvSpPr>
        <p:spPr bwMode="auto">
          <a:xfrm>
            <a:off x="152400" y="3962400"/>
            <a:ext cx="2114550" cy="2114550"/>
          </a:xfrm>
          <a:prstGeom prst="ellipse">
            <a:avLst/>
          </a:prstGeom>
          <a:solidFill>
            <a:schemeClr val="bg1"/>
          </a:solidFill>
          <a:ln w="3175" cap="sq">
            <a:solidFill>
              <a:schemeClr val="accent4"/>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r>
              <a:rPr lang="de-DE" b="1" dirty="0" smtClean="0">
                <a:solidFill>
                  <a:srgbClr val="878C96"/>
                </a:solidFill>
              </a:rPr>
              <a:t>Industrial </a:t>
            </a:r>
            <a:r>
              <a:rPr lang="de-DE" b="1" dirty="0">
                <a:solidFill>
                  <a:srgbClr val="878C96"/>
                </a:solidFill>
              </a:rPr>
              <a:t>Packaging</a:t>
            </a:r>
          </a:p>
        </p:txBody>
      </p:sp>
      <p:grpSp>
        <p:nvGrpSpPr>
          <p:cNvPr id="8200" name="Group 2"/>
          <p:cNvGrpSpPr>
            <a:grpSpLocks/>
          </p:cNvGrpSpPr>
          <p:nvPr/>
        </p:nvGrpSpPr>
        <p:grpSpPr bwMode="auto">
          <a:xfrm>
            <a:off x="0" y="1698625"/>
            <a:ext cx="2114550" cy="2114550"/>
            <a:chOff x="2744213" y="1371600"/>
            <a:chExt cx="2114688" cy="2114550"/>
          </a:xfrm>
        </p:grpSpPr>
        <p:sp>
          <p:nvSpPr>
            <p:cNvPr id="17" name="Ellipse 52"/>
            <p:cNvSpPr/>
            <p:nvPr/>
          </p:nvSpPr>
          <p:spPr bwMode="auto">
            <a:xfrm>
              <a:off x="2744213" y="1371600"/>
              <a:ext cx="2114688" cy="2114550"/>
            </a:xfrm>
            <a:prstGeom prst="ellipse">
              <a:avLst/>
            </a:prstGeom>
            <a:solidFill>
              <a:schemeClr val="bg1"/>
            </a:solidFill>
            <a:ln w="3175" cap="sq">
              <a:solidFill>
                <a:schemeClr val="accent3"/>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endParaRPr lang="de-DE" b="1" dirty="0">
                <a:solidFill>
                  <a:srgbClr val="000000"/>
                </a:solidFill>
              </a:endParaRPr>
            </a:p>
            <a:p>
              <a:pPr algn="ctr" eaLnBrk="1" fontAlgn="auto" hangingPunct="1">
                <a:spcBef>
                  <a:spcPts val="0"/>
                </a:spcBef>
                <a:spcAft>
                  <a:spcPts val="0"/>
                </a:spcAft>
                <a:defRPr/>
              </a:pPr>
              <a:r>
                <a:rPr lang="de-DE" b="1" dirty="0">
                  <a:solidFill>
                    <a:schemeClr val="bg1">
                      <a:lumMod val="50000"/>
                    </a:schemeClr>
                  </a:solidFill>
                </a:rPr>
                <a:t>Air Freight</a:t>
              </a:r>
            </a:p>
          </p:txBody>
        </p:sp>
        <p:pic>
          <p:nvPicPr>
            <p:cNvPr id="8212" name="Picture 1"/>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318285" y="2351358"/>
              <a:ext cx="1011936" cy="7559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201" name="Group 4"/>
          <p:cNvGrpSpPr>
            <a:grpSpLocks/>
          </p:cNvGrpSpPr>
          <p:nvPr/>
        </p:nvGrpSpPr>
        <p:grpSpPr bwMode="auto">
          <a:xfrm>
            <a:off x="7134225" y="1860550"/>
            <a:ext cx="2114550" cy="2114550"/>
            <a:chOff x="2675373" y="4438650"/>
            <a:chExt cx="2114688" cy="2114550"/>
          </a:xfrm>
        </p:grpSpPr>
        <p:sp>
          <p:nvSpPr>
            <p:cNvPr id="20" name="Ellipse 49"/>
            <p:cNvSpPr/>
            <p:nvPr/>
          </p:nvSpPr>
          <p:spPr bwMode="auto">
            <a:xfrm>
              <a:off x="2675373" y="4438650"/>
              <a:ext cx="2114688" cy="2114550"/>
            </a:xfrm>
            <a:prstGeom prst="ellipse">
              <a:avLst/>
            </a:prstGeom>
            <a:solidFill>
              <a:schemeClr val="bg1"/>
            </a:solidFill>
            <a:ln w="3175" cap="sq">
              <a:solidFill>
                <a:schemeClr val="accent3"/>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0"/>
            <a:lstStyle/>
            <a:p>
              <a:pPr algn="ctr" eaLnBrk="1" fontAlgn="auto" hangingPunct="1">
                <a:spcBef>
                  <a:spcPts val="0"/>
                </a:spcBef>
                <a:spcAft>
                  <a:spcPts val="0"/>
                </a:spcAft>
                <a:defRPr/>
              </a:pPr>
              <a:endParaRPr lang="de-DE" b="1" dirty="0">
                <a:solidFill>
                  <a:srgbClr val="000000"/>
                </a:solidFill>
              </a:endParaRPr>
            </a:p>
            <a:p>
              <a:pPr algn="ctr" eaLnBrk="1" fontAlgn="auto" hangingPunct="1">
                <a:spcBef>
                  <a:spcPts val="0"/>
                </a:spcBef>
                <a:spcAft>
                  <a:spcPts val="0"/>
                </a:spcAft>
                <a:defRPr/>
              </a:pPr>
              <a:r>
                <a:rPr lang="de-DE" b="1" dirty="0">
                  <a:solidFill>
                    <a:srgbClr val="878C96"/>
                  </a:solidFill>
                </a:rPr>
                <a:t>Transportation</a:t>
              </a:r>
            </a:p>
          </p:txBody>
        </p:sp>
        <p:pic>
          <p:nvPicPr>
            <p:cNvPr id="8210" name="Picture 3"/>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177981" y="5409438"/>
              <a:ext cx="1109472" cy="743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202" name="Group 6"/>
          <p:cNvGrpSpPr>
            <a:grpSpLocks/>
          </p:cNvGrpSpPr>
          <p:nvPr/>
        </p:nvGrpSpPr>
        <p:grpSpPr bwMode="auto">
          <a:xfrm>
            <a:off x="2514600" y="685800"/>
            <a:ext cx="2114550" cy="2114550"/>
            <a:chOff x="369901" y="4044402"/>
            <a:chExt cx="2114688" cy="2114550"/>
          </a:xfrm>
        </p:grpSpPr>
        <p:sp>
          <p:nvSpPr>
            <p:cNvPr id="23" name="Ellipse 62"/>
            <p:cNvSpPr/>
            <p:nvPr/>
          </p:nvSpPr>
          <p:spPr bwMode="auto">
            <a:xfrm>
              <a:off x="369901" y="4044402"/>
              <a:ext cx="2114688" cy="2114550"/>
            </a:xfrm>
            <a:prstGeom prst="ellipse">
              <a:avLst/>
            </a:prstGeom>
            <a:solidFill>
              <a:schemeClr val="bg1"/>
            </a:solidFill>
            <a:ln w="3175" cap="sq">
              <a:solidFill>
                <a:schemeClr val="accent3"/>
              </a:solidFill>
              <a:miter lim="800000"/>
            </a:ln>
            <a:effectLst>
              <a:outerShdw blurRad="50800" dist="63500" sx="97000" sy="97000" kx="110000" ky="200000" algn="tl" rotWithShape="0">
                <a:srgbClr val="000000">
                  <a:alpha val="20000"/>
                </a:srgbClr>
              </a:outerShdw>
            </a:effectLst>
            <a:scene3d>
              <a:camera prst="perspectiveRelaxed" fov="0">
                <a:rot lat="0" lon="0" rev="0"/>
              </a:camera>
              <a:lightRig rig="twoPt" dir="t">
                <a:rot lat="0" lon="0" rev="7200000"/>
              </a:lightRig>
            </a:scene3d>
            <a:sp3d prstMaterial="matte">
              <a:bevelT w="19050" h="63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0" tIns="36000" rIns="0" bIns="108000"/>
            <a:lstStyle/>
            <a:p>
              <a:pPr algn="ctr" eaLnBrk="1" fontAlgn="auto" hangingPunct="1">
                <a:spcBef>
                  <a:spcPts val="0"/>
                </a:spcBef>
                <a:spcAft>
                  <a:spcPts val="0"/>
                </a:spcAft>
                <a:defRPr/>
              </a:pPr>
              <a:r>
                <a:rPr lang="de-DE" b="1" dirty="0" smtClean="0">
                  <a:solidFill>
                    <a:srgbClr val="878C96"/>
                  </a:solidFill>
                </a:rPr>
                <a:t>Ocean </a:t>
              </a:r>
              <a:r>
                <a:rPr lang="de-DE" b="1" dirty="0">
                  <a:solidFill>
                    <a:srgbClr val="878C96"/>
                  </a:solidFill>
                </a:rPr>
                <a:t>Freight</a:t>
              </a:r>
            </a:p>
          </p:txBody>
        </p:sp>
        <p:pic>
          <p:nvPicPr>
            <p:cNvPr id="8208" name="Picture 5"/>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64063" y="4825705"/>
              <a:ext cx="1182346" cy="883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205" name="TextBox 26"/>
          <p:cNvSpPr txBox="1">
            <a:spLocks noChangeArrowheads="1"/>
          </p:cNvSpPr>
          <p:nvPr/>
        </p:nvSpPr>
        <p:spPr bwMode="auto">
          <a:xfrm>
            <a:off x="457200" y="152400"/>
            <a:ext cx="56388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a:solidFill>
                  <a:schemeClr val="bg1"/>
                </a:solidFill>
                <a:latin typeface="Times New Roman" pitchFamily="18" charset="0"/>
                <a:cs typeface="Times New Roman" pitchFamily="18" charset="0"/>
              </a:rPr>
              <a:t>PRODUCTS &amp; SERVICES</a:t>
            </a:r>
          </a:p>
        </p:txBody>
      </p:sp>
      <p:pic>
        <p:nvPicPr>
          <p:cNvPr id="28" name="Picture 2" descr="C:\Users\ADMIN\Desktop\logo.jpg"/>
          <p:cNvPicPr>
            <a:picLocks noChangeAspect="1" noChangeArrowheads="1"/>
          </p:cNvPicPr>
          <p:nvPr/>
        </p:nvPicPr>
        <p:blipFill>
          <a:blip r:embed="rId10" cstate="print"/>
          <a:srcRect/>
          <a:stretch>
            <a:fillRect/>
          </a:stretch>
        </p:blipFill>
        <p:spPr bwMode="auto">
          <a:xfrm>
            <a:off x="2819400" y="3200400"/>
            <a:ext cx="2209800" cy="1295400"/>
          </a:xfrm>
          <a:prstGeom prst="rect">
            <a:avLst/>
          </a:prstGeom>
          <a:noFill/>
        </p:spPr>
      </p:pic>
      <p:pic>
        <p:nvPicPr>
          <p:cNvPr id="29" name="Picture 2" descr="C:\Users\ADMIN\Desktop\logo.jpg"/>
          <p:cNvPicPr>
            <a:picLocks noChangeAspect="1" noChangeArrowheads="1"/>
          </p:cNvPicPr>
          <p:nvPr/>
        </p:nvPicPr>
        <p:blipFill>
          <a:blip r:embed="rId11" cstate="print"/>
          <a:srcRect/>
          <a:stretch>
            <a:fillRect/>
          </a:stretch>
        </p:blipFill>
        <p:spPr bwMode="auto">
          <a:xfrm>
            <a:off x="0" y="6062790"/>
            <a:ext cx="1143000" cy="795210"/>
          </a:xfrm>
          <a:prstGeom prst="rect">
            <a:avLst/>
          </a:prstGeom>
          <a:noFill/>
        </p:spPr>
      </p:pic>
      <p:pic>
        <p:nvPicPr>
          <p:cNvPr id="30" name="Picture 29" descr="z582159105925_6f64a7d96cfd5f663bae95bc32ea3d4d.jpg"/>
          <p:cNvPicPr>
            <a:picLocks noChangeAspect="1"/>
          </p:cNvPicPr>
          <p:nvPr/>
        </p:nvPicPr>
        <p:blipFill>
          <a:blip r:embed="rId12" cstate="print"/>
          <a:stretch>
            <a:fillRect/>
          </a:stretch>
        </p:blipFill>
        <p:spPr>
          <a:xfrm>
            <a:off x="7162800" y="4953000"/>
            <a:ext cx="1524000" cy="914400"/>
          </a:xfrm>
          <a:prstGeom prst="rect">
            <a:avLst/>
          </a:prstGeom>
        </p:spPr>
      </p:pic>
      <p:pic>
        <p:nvPicPr>
          <p:cNvPr id="31" name="Picture 30" descr="z582161263735_4a1f74493a77dfc29733e3a9800b049e.jpg"/>
          <p:cNvPicPr>
            <a:picLocks noChangeAspect="1"/>
          </p:cNvPicPr>
          <p:nvPr/>
        </p:nvPicPr>
        <p:blipFill>
          <a:blip r:embed="rId13" cstate="print"/>
          <a:stretch>
            <a:fillRect/>
          </a:stretch>
        </p:blipFill>
        <p:spPr>
          <a:xfrm>
            <a:off x="533400" y="4876800"/>
            <a:ext cx="1283494" cy="990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pPr algn="l"/>
            <a:r>
              <a:rPr lang="en-US" altLang="ko-KR" sz="3000" b="1" dirty="0">
                <a:solidFill>
                  <a:schemeClr val="bg1"/>
                </a:solidFill>
                <a:latin typeface="Times New Roman" pitchFamily="18" charset="0"/>
                <a:cs typeface="Times New Roman" pitchFamily="18" charset="0"/>
              </a:rPr>
              <a:t>Air Freight</a:t>
            </a:r>
            <a:endParaRPr lang="vi-VN" sz="3000" b="1" dirty="0">
              <a:solidFill>
                <a:schemeClr val="bg1"/>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3352800" cy="4190999"/>
          </a:xfrm>
        </p:spPr>
        <p:txBody>
          <a:bodyPr/>
          <a:lstStyle/>
          <a:p>
            <a:pPr marL="0" indent="0">
              <a:buNone/>
            </a:pPr>
            <a:r>
              <a:rPr lang="en-US" altLang="ko-KR" sz="1400" dirty="0">
                <a:latin typeface="Arial" pitchFamily="34" charset="0"/>
                <a:cs typeface="Arial" pitchFamily="34" charset="0"/>
              </a:rPr>
              <a:t>We transport your valuable cargo quickly and safely to its final destination with selected aircraft and global network cargo tracking system.  Also, we operate a competitive air freight system ( Door to Door Total Service System) with the </a:t>
            </a:r>
            <a:r>
              <a:rPr lang="en-US" altLang="ko-KR" sz="1400" dirty="0" smtClean="0">
                <a:latin typeface="Arial" pitchFamily="34" charset="0"/>
                <a:cs typeface="Arial" pitchFamily="34" charset="0"/>
              </a:rPr>
              <a:t>construction </a:t>
            </a:r>
            <a:r>
              <a:rPr lang="en-US" altLang="ko-KR" sz="1400" dirty="0">
                <a:latin typeface="Arial" pitchFamily="34" charset="0"/>
                <a:cs typeface="Arial" pitchFamily="34" charset="0"/>
              </a:rPr>
              <a:t>of  carrier and customs EDI </a:t>
            </a:r>
            <a:r>
              <a:rPr lang="en-US" altLang="ko-KR" sz="1400" dirty="0" smtClean="0">
                <a:latin typeface="Arial" pitchFamily="34" charset="0"/>
                <a:cs typeface="Arial" pitchFamily="34" charset="0"/>
              </a:rPr>
              <a:t>system</a:t>
            </a:r>
          </a:p>
          <a:p>
            <a:pPr marL="0" lvl="0" indent="0">
              <a:spcBef>
                <a:spcPct val="0"/>
              </a:spcBef>
              <a:buNone/>
            </a:pPr>
            <a:endParaRPr lang="en-US" altLang="ko-KR" sz="1400" dirty="0" smtClean="0">
              <a:latin typeface="Arial" pitchFamily="34" charset="0"/>
              <a:cs typeface="Arial" pitchFamily="34" charset="0"/>
            </a:endParaRPr>
          </a:p>
          <a:p>
            <a:pPr marL="0" lvl="0" indent="0">
              <a:spcBef>
                <a:spcPct val="0"/>
              </a:spcBef>
              <a:buNone/>
            </a:pPr>
            <a:r>
              <a:rPr lang="en-US" altLang="ko-KR" sz="1400" smtClean="0">
                <a:latin typeface="Arial" pitchFamily="34" charset="0"/>
                <a:cs typeface="Arial" pitchFamily="34" charset="0"/>
              </a:rPr>
              <a:t>M.A Air </a:t>
            </a:r>
            <a:r>
              <a:rPr lang="en-US" altLang="ko-KR" sz="1400" dirty="0">
                <a:latin typeface="Arial" pitchFamily="34" charset="0"/>
                <a:cs typeface="Arial" pitchFamily="34" charset="0"/>
              </a:rPr>
              <a:t>Transport department consists of professionals who have a comprehensive knowledge and experience required for your air freight. We are always trying our best to bring satisfaction from client’s various </a:t>
            </a:r>
          </a:p>
          <a:p>
            <a:pPr marL="0" lvl="0" indent="0">
              <a:spcBef>
                <a:spcPct val="0"/>
              </a:spcBef>
              <a:buNone/>
            </a:pPr>
            <a:r>
              <a:rPr lang="en-US" altLang="ko-KR" sz="1400" dirty="0">
                <a:latin typeface="Arial" pitchFamily="34" charset="0"/>
                <a:cs typeface="Arial" pitchFamily="34" charset="0"/>
              </a:rPr>
              <a:t>demands. </a:t>
            </a:r>
          </a:p>
          <a:p>
            <a:endParaRPr lang="vi-VN" sz="1400" dirty="0"/>
          </a:p>
        </p:txBody>
      </p:sp>
      <p:sp>
        <p:nvSpPr>
          <p:cNvPr id="5" name="직사각형 8"/>
          <p:cNvSpPr/>
          <p:nvPr/>
        </p:nvSpPr>
        <p:spPr bwMode="auto">
          <a:xfrm>
            <a:off x="3827060" y="1634319"/>
            <a:ext cx="2071702" cy="428628"/>
          </a:xfrm>
          <a:prstGeom prst="rect">
            <a:avLst/>
          </a:prstGeom>
          <a:solidFill>
            <a:schemeClr val="tx2">
              <a:lumMod val="20000"/>
              <a:lumOff val="80000"/>
            </a:schemeClr>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lang="en-US" altLang="ko-KR" sz="1700" b="1" dirty="0" smtClean="0">
                <a:solidFill>
                  <a:srgbClr val="FF3300"/>
                </a:solidFill>
                <a:latin typeface="Arial" pitchFamily="34" charset="0"/>
                <a:ea typeface="HY헤드라인M" pitchFamily="18" charset="-127"/>
                <a:cs typeface="Arial" pitchFamily="34" charset="0"/>
              </a:rPr>
              <a:t>Service Coverage</a:t>
            </a:r>
            <a:endParaRPr kumimoji="0" lang="ko-KR" altLang="en-US" sz="1700" b="1" dirty="0" smtClean="0">
              <a:solidFill>
                <a:srgbClr val="FF3300"/>
              </a:solidFill>
              <a:latin typeface="Arial" pitchFamily="34" charset="0"/>
              <a:ea typeface="HY헤드라인M" pitchFamily="18" charset="-127"/>
              <a:cs typeface="Arial" pitchFamily="34" charset="0"/>
            </a:endParaRPr>
          </a:p>
        </p:txBody>
      </p:sp>
      <p:sp>
        <p:nvSpPr>
          <p:cNvPr id="6" name="직사각형 27"/>
          <p:cNvSpPr/>
          <p:nvPr/>
        </p:nvSpPr>
        <p:spPr bwMode="auto">
          <a:xfrm>
            <a:off x="3832747" y="2127913"/>
            <a:ext cx="2071702" cy="428628"/>
          </a:xfrm>
          <a:prstGeom prst="rect">
            <a:avLst/>
          </a:prstGeom>
          <a:solidFill>
            <a:srgbClr val="006699"/>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kumimoji="0" lang="en-US" altLang="ko-KR" sz="1300" b="1" dirty="0" smtClean="0">
                <a:solidFill>
                  <a:schemeClr val="bg1"/>
                </a:solidFill>
                <a:latin typeface="Arial" pitchFamily="34" charset="0"/>
                <a:ea typeface="HY헤드라인M" pitchFamily="18" charset="-127"/>
                <a:cs typeface="Arial" pitchFamily="34" charset="0"/>
              </a:rPr>
              <a:t>Door to Door Service</a:t>
            </a:r>
            <a:endParaRPr kumimoji="0" lang="ko-KR" altLang="en-US" sz="1300" b="1" dirty="0" smtClean="0">
              <a:solidFill>
                <a:schemeClr val="bg1"/>
              </a:solidFill>
              <a:latin typeface="Arial" pitchFamily="34" charset="0"/>
              <a:ea typeface="HY헤드라인M" pitchFamily="18" charset="-127"/>
              <a:cs typeface="Arial" pitchFamily="34" charset="0"/>
            </a:endParaRPr>
          </a:p>
        </p:txBody>
      </p:sp>
      <p:sp>
        <p:nvSpPr>
          <p:cNvPr id="8" name="직사각형 12"/>
          <p:cNvSpPr/>
          <p:nvPr/>
        </p:nvSpPr>
        <p:spPr bwMode="auto">
          <a:xfrm>
            <a:off x="3827060" y="2619232"/>
            <a:ext cx="2071702" cy="428628"/>
          </a:xfrm>
          <a:prstGeom prst="rect">
            <a:avLst/>
          </a:prstGeom>
          <a:solidFill>
            <a:srgbClr val="006699"/>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lang="en-US" altLang="ko-KR" sz="1300" b="1" dirty="0" smtClean="0">
                <a:solidFill>
                  <a:schemeClr val="bg1"/>
                </a:solidFill>
                <a:latin typeface="Arial" pitchFamily="34" charset="0"/>
                <a:ea typeface="HY헤드라인M" pitchFamily="18" charset="-127"/>
                <a:cs typeface="Arial" pitchFamily="34" charset="0"/>
              </a:rPr>
              <a:t>Triangle Cargo Service</a:t>
            </a:r>
            <a:endParaRPr kumimoji="0" lang="ko-KR" altLang="en-US" sz="1300" b="1" dirty="0" smtClean="0">
              <a:solidFill>
                <a:schemeClr val="bg1"/>
              </a:solidFill>
              <a:latin typeface="Arial" pitchFamily="34" charset="0"/>
              <a:ea typeface="HY헤드라인M" pitchFamily="18" charset="-127"/>
              <a:cs typeface="Arial" pitchFamily="34" charset="0"/>
            </a:endParaRPr>
          </a:p>
        </p:txBody>
      </p:sp>
      <p:sp>
        <p:nvSpPr>
          <p:cNvPr id="9" name="직사각형 24"/>
          <p:cNvSpPr/>
          <p:nvPr/>
        </p:nvSpPr>
        <p:spPr bwMode="auto">
          <a:xfrm>
            <a:off x="3828197" y="3112826"/>
            <a:ext cx="2071702" cy="428628"/>
          </a:xfrm>
          <a:prstGeom prst="rect">
            <a:avLst/>
          </a:prstGeom>
          <a:solidFill>
            <a:srgbClr val="006699"/>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kumimoji="0" lang="en-US" altLang="ko-KR" sz="1300" b="1" dirty="0" smtClean="0">
                <a:solidFill>
                  <a:schemeClr val="bg1"/>
                </a:solidFill>
                <a:latin typeface="Arial" pitchFamily="34" charset="0"/>
                <a:ea typeface="HY헤드라인M" pitchFamily="18" charset="-127"/>
                <a:cs typeface="Arial" pitchFamily="34" charset="0"/>
              </a:rPr>
              <a:t>Custom Brokerage</a:t>
            </a:r>
            <a:endParaRPr kumimoji="0" lang="ko-KR" altLang="en-US" sz="1300" b="1" dirty="0" smtClean="0">
              <a:solidFill>
                <a:schemeClr val="bg1"/>
              </a:solidFill>
              <a:latin typeface="Arial" pitchFamily="34" charset="0"/>
              <a:ea typeface="HY헤드라인M" pitchFamily="18" charset="-127"/>
              <a:cs typeface="Arial" pitchFamily="34" charset="0"/>
            </a:endParaRPr>
          </a:p>
        </p:txBody>
      </p:sp>
      <p:sp>
        <p:nvSpPr>
          <p:cNvPr id="10" name="직사각형 25"/>
          <p:cNvSpPr/>
          <p:nvPr/>
        </p:nvSpPr>
        <p:spPr bwMode="auto">
          <a:xfrm>
            <a:off x="3827060" y="3604145"/>
            <a:ext cx="2071702" cy="428628"/>
          </a:xfrm>
          <a:prstGeom prst="rect">
            <a:avLst/>
          </a:prstGeom>
          <a:solidFill>
            <a:srgbClr val="006699"/>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kumimoji="0" lang="en-US" altLang="ko-KR" sz="1300" b="1" dirty="0" smtClean="0">
                <a:solidFill>
                  <a:schemeClr val="bg1"/>
                </a:solidFill>
                <a:latin typeface="Arial" pitchFamily="34" charset="0"/>
                <a:ea typeface="HY헤드라인M" pitchFamily="18" charset="-127"/>
                <a:cs typeface="Arial" pitchFamily="34" charset="0"/>
              </a:rPr>
              <a:t>Warehousing</a:t>
            </a:r>
            <a:endParaRPr kumimoji="0" lang="ko-KR" altLang="en-US" sz="1300" b="1" dirty="0" smtClean="0">
              <a:solidFill>
                <a:schemeClr val="bg1"/>
              </a:solidFill>
              <a:latin typeface="Arial" pitchFamily="34" charset="0"/>
              <a:ea typeface="HY헤드라인M" pitchFamily="18" charset="-127"/>
              <a:cs typeface="Arial" pitchFamily="34" charset="0"/>
            </a:endParaRPr>
          </a:p>
        </p:txBody>
      </p:sp>
      <p:sp>
        <p:nvSpPr>
          <p:cNvPr id="11" name="직사각형 26"/>
          <p:cNvSpPr/>
          <p:nvPr/>
        </p:nvSpPr>
        <p:spPr bwMode="auto">
          <a:xfrm>
            <a:off x="3827060" y="4095464"/>
            <a:ext cx="2071702" cy="476536"/>
          </a:xfrm>
          <a:prstGeom prst="rect">
            <a:avLst/>
          </a:prstGeom>
          <a:solidFill>
            <a:srgbClr val="006699"/>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kumimoji="0" lang="en-US" altLang="ko-KR" sz="1300" b="1" dirty="0" smtClean="0">
                <a:solidFill>
                  <a:schemeClr val="bg1"/>
                </a:solidFill>
                <a:latin typeface="Arial" pitchFamily="34" charset="0"/>
                <a:ea typeface="HY헤드라인M" pitchFamily="18" charset="-127"/>
                <a:cs typeface="Arial" pitchFamily="34" charset="0"/>
              </a:rPr>
              <a:t>In-land Trucking Service</a:t>
            </a:r>
            <a:endParaRPr kumimoji="0" lang="ko-KR" altLang="en-US" sz="1300" b="1" dirty="0" smtClean="0">
              <a:solidFill>
                <a:schemeClr val="bg1"/>
              </a:solidFill>
              <a:latin typeface="Arial" pitchFamily="34" charset="0"/>
              <a:ea typeface="HY헤드라인M" pitchFamily="18" charset="-127"/>
              <a:cs typeface="Arial" pitchFamily="34" charset="0"/>
            </a:endParaRPr>
          </a:p>
        </p:txBody>
      </p:sp>
      <p:sp>
        <p:nvSpPr>
          <p:cNvPr id="12" name="직사각형 26"/>
          <p:cNvSpPr/>
          <p:nvPr/>
        </p:nvSpPr>
        <p:spPr bwMode="auto">
          <a:xfrm>
            <a:off x="3827060" y="4634690"/>
            <a:ext cx="2071702" cy="546909"/>
          </a:xfrm>
          <a:prstGeom prst="rect">
            <a:avLst/>
          </a:prstGeom>
          <a:solidFill>
            <a:srgbClr val="006699"/>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3900000">
              <a:rot lat="0" lon="20400000" rev="0"/>
            </a:camera>
            <a:lightRig rig="threePt" dir="t"/>
          </a:scene3d>
          <a:sp3d>
            <a:bevelT w="152400" h="50800" prst="softRound"/>
          </a:sp3d>
        </p:spPr>
        <p:txBody>
          <a:bodyPr rtlCol="0" anchor="ctr"/>
          <a:lstStyle/>
          <a:p>
            <a:pPr algn="ctr" eaLnBrk="0" latinLnBrk="0" hangingPunct="0">
              <a:lnSpc>
                <a:spcPct val="150000"/>
              </a:lnSpc>
            </a:pPr>
            <a:r>
              <a:rPr kumimoji="0" lang="en-US" altLang="ko-KR" sz="1300" b="1" dirty="0" smtClean="0">
                <a:solidFill>
                  <a:schemeClr val="bg1"/>
                </a:solidFill>
                <a:latin typeface="Arial" pitchFamily="34" charset="0"/>
                <a:ea typeface="HY헤드라인M" pitchFamily="18" charset="-127"/>
                <a:cs typeface="Arial" pitchFamily="34" charset="0"/>
              </a:rPr>
              <a:t>Unloading cargo and installation of machine</a:t>
            </a:r>
            <a:endParaRPr kumimoji="0" lang="ko-KR" altLang="en-US" sz="1300" b="1" dirty="0" smtClean="0">
              <a:solidFill>
                <a:schemeClr val="bg1"/>
              </a:solidFill>
              <a:latin typeface="Arial" pitchFamily="34" charset="0"/>
              <a:ea typeface="HY헤드라인M" pitchFamily="18" charset="-127"/>
              <a:cs typeface="Arial" pitchFamily="34" charset="0"/>
            </a:endParaRPr>
          </a:p>
        </p:txBody>
      </p:sp>
      <p:pic>
        <p:nvPicPr>
          <p:cNvPr id="13" name="Picture 2"/>
          <p:cNvPicPr>
            <a:picLocks noChangeAspect="1" noChangeArrowheads="1"/>
          </p:cNvPicPr>
          <p:nvPr/>
        </p:nvPicPr>
        <p:blipFill>
          <a:blip r:embed="rId2" cstate="print"/>
          <a:srcRect/>
          <a:stretch>
            <a:fillRect/>
          </a:stretch>
        </p:blipFill>
        <p:spPr bwMode="auto">
          <a:xfrm>
            <a:off x="7170697" y="1080675"/>
            <a:ext cx="1285884" cy="1000132"/>
          </a:xfrm>
          <a:prstGeom prst="rect">
            <a:avLst/>
          </a:prstGeom>
          <a:noFill/>
          <a:ln w="9525">
            <a:noFill/>
            <a:miter lim="800000"/>
            <a:headEnd/>
            <a:tailEnd/>
          </a:ln>
          <a:effectLst/>
        </p:spPr>
      </p:pic>
      <p:pic>
        <p:nvPicPr>
          <p:cNvPr id="14" name="Picture 4"/>
          <p:cNvPicPr>
            <a:picLocks noChangeAspect="1" noChangeArrowheads="1"/>
          </p:cNvPicPr>
          <p:nvPr/>
        </p:nvPicPr>
        <p:blipFill>
          <a:blip r:embed="rId3" cstate="print"/>
          <a:srcRect/>
          <a:stretch>
            <a:fillRect/>
          </a:stretch>
        </p:blipFill>
        <p:spPr bwMode="auto">
          <a:xfrm>
            <a:off x="7136873" y="2142213"/>
            <a:ext cx="1500198" cy="1143008"/>
          </a:xfrm>
          <a:prstGeom prst="rect">
            <a:avLst/>
          </a:prstGeom>
          <a:noFill/>
          <a:ln w="9525">
            <a:noFill/>
            <a:miter lim="800000"/>
            <a:headEnd/>
            <a:tailEnd/>
          </a:ln>
          <a:effectLst/>
        </p:spPr>
      </p:pic>
      <p:pic>
        <p:nvPicPr>
          <p:cNvPr id="15" name="Picture 7"/>
          <p:cNvPicPr>
            <a:picLocks noChangeAspect="1" noChangeArrowheads="1"/>
          </p:cNvPicPr>
          <p:nvPr/>
        </p:nvPicPr>
        <p:blipFill>
          <a:blip r:embed="rId4" cstate="print"/>
          <a:srcRect/>
          <a:stretch>
            <a:fillRect/>
          </a:stretch>
        </p:blipFill>
        <p:spPr bwMode="auto">
          <a:xfrm>
            <a:off x="6920664" y="3425550"/>
            <a:ext cx="1785950" cy="1214446"/>
          </a:xfrm>
          <a:prstGeom prst="rect">
            <a:avLst/>
          </a:prstGeom>
          <a:noFill/>
          <a:ln w="9525">
            <a:noFill/>
            <a:miter lim="800000"/>
            <a:headEnd/>
            <a:tailEnd/>
          </a:ln>
          <a:effectLst/>
        </p:spPr>
      </p:pic>
      <p:pic>
        <p:nvPicPr>
          <p:cNvPr id="16" name="Picture 9"/>
          <p:cNvPicPr>
            <a:picLocks noChangeAspect="1" noChangeArrowheads="1"/>
          </p:cNvPicPr>
          <p:nvPr/>
        </p:nvPicPr>
        <p:blipFill>
          <a:blip r:embed="rId5" cstate="print"/>
          <a:srcRect/>
          <a:stretch>
            <a:fillRect/>
          </a:stretch>
        </p:blipFill>
        <p:spPr bwMode="auto">
          <a:xfrm>
            <a:off x="6436094" y="4788885"/>
            <a:ext cx="2500330" cy="1428760"/>
          </a:xfrm>
          <a:prstGeom prst="rect">
            <a:avLst/>
          </a:prstGeom>
          <a:noFill/>
          <a:ln w="9525">
            <a:noFill/>
            <a:miter lim="800000"/>
            <a:headEnd/>
            <a:tailEnd/>
          </a:ln>
          <a:effectLst/>
        </p:spPr>
      </p:pic>
      <p:pic>
        <p:nvPicPr>
          <p:cNvPr id="18" name="Picture 2" descr="C:\Users\ADMIN\Desktop\logo.jpg"/>
          <p:cNvPicPr>
            <a:picLocks noChangeAspect="1" noChangeArrowheads="1"/>
          </p:cNvPicPr>
          <p:nvPr/>
        </p:nvPicPr>
        <p:blipFill>
          <a:blip r:embed="rId6" cstate="print"/>
          <a:srcRect/>
          <a:stretch>
            <a:fillRect/>
          </a:stretch>
        </p:blipFill>
        <p:spPr bwMode="auto">
          <a:xfrm>
            <a:off x="18472" y="5791200"/>
            <a:ext cx="1313127" cy="1066800"/>
          </a:xfrm>
          <a:prstGeom prst="rect">
            <a:avLst/>
          </a:prstGeom>
          <a:noFill/>
        </p:spPr>
      </p:pic>
    </p:spTree>
    <p:extLst>
      <p:ext uri="{BB962C8B-B14F-4D97-AF65-F5344CB8AC3E}">
        <p14:creationId xmlns:p14="http://schemas.microsoft.com/office/powerpoint/2010/main" xmlns="" val="3292175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219200"/>
          </a:xfrm>
        </p:spPr>
        <p:txBody>
          <a:bodyPr/>
          <a:lstStyle/>
          <a:p>
            <a:pPr algn="l"/>
            <a:r>
              <a:rPr lang="en-US" altLang="ko-KR" sz="3000" b="1" dirty="0">
                <a:solidFill>
                  <a:schemeClr val="bg1"/>
                </a:solidFill>
                <a:latin typeface="Times New Roman" pitchFamily="18" charset="0"/>
                <a:cs typeface="Times New Roman" pitchFamily="18" charset="0"/>
              </a:rPr>
              <a:t>Ocean Freight</a:t>
            </a:r>
            <a:endParaRPr lang="vi-VN" sz="3000" b="1" dirty="0">
              <a:solidFill>
                <a:schemeClr val="bg1"/>
              </a:solidFill>
              <a:latin typeface="Times New Roman" pitchFamily="18" charset="0"/>
              <a:cs typeface="Times New Roman" pitchFamily="18" charset="0"/>
            </a:endParaRPr>
          </a:p>
        </p:txBody>
      </p:sp>
      <p:sp>
        <p:nvSpPr>
          <p:cNvPr id="3" name="Content Placeholder 2"/>
          <p:cNvSpPr>
            <a:spLocks noGrp="1"/>
          </p:cNvSpPr>
          <p:nvPr>
            <p:ph idx="1"/>
          </p:nvPr>
        </p:nvSpPr>
        <p:spPr>
          <a:xfrm>
            <a:off x="304800" y="1219200"/>
            <a:ext cx="3429000" cy="4571999"/>
          </a:xfrm>
        </p:spPr>
        <p:txBody>
          <a:bodyPr/>
          <a:lstStyle/>
          <a:p>
            <a:pPr marL="0" lvl="0" indent="0" algn="dist">
              <a:spcBef>
                <a:spcPct val="0"/>
              </a:spcBef>
              <a:buNone/>
            </a:pPr>
            <a:r>
              <a:rPr lang="en-US" altLang="ko-KR" sz="1400" dirty="0" smtClean="0">
                <a:latin typeface="Arial" pitchFamily="34" charset="0"/>
                <a:cs typeface="Arial" pitchFamily="34" charset="0"/>
              </a:rPr>
              <a:t>M.A is </a:t>
            </a:r>
            <a:r>
              <a:rPr lang="en-US" altLang="ko-KR" sz="1400" dirty="0">
                <a:latin typeface="Arial" pitchFamily="34" charset="0"/>
                <a:cs typeface="Arial" pitchFamily="34" charset="0"/>
              </a:rPr>
              <a:t>a way of main multimodal freight delivery type. Container transport, bulk cargo and tripartite maritime transport as well as from the main harbor of each country to the customer's designated place</a:t>
            </a:r>
            <a:r>
              <a:rPr lang="en-US" altLang="ko-KR" sz="1400" i="1" dirty="0">
                <a:latin typeface="Arial" pitchFamily="34" charset="0"/>
                <a:cs typeface="Arial" pitchFamily="34" charset="0"/>
              </a:rPr>
              <a:t> </a:t>
            </a:r>
            <a:r>
              <a:rPr lang="en-US" altLang="ko-KR" sz="1400" dirty="0">
                <a:latin typeface="Arial" pitchFamily="34" charset="0"/>
                <a:cs typeface="Arial" pitchFamily="34" charset="0"/>
              </a:rPr>
              <a:t>can be viewed as a starting point through a network solution that </a:t>
            </a:r>
          </a:p>
          <a:p>
            <a:pPr marL="0" lvl="0" indent="0" algn="dist">
              <a:spcBef>
                <a:spcPct val="0"/>
              </a:spcBef>
              <a:buNone/>
            </a:pPr>
            <a:r>
              <a:rPr lang="en-US" altLang="ko-KR" sz="1400" dirty="0">
                <a:latin typeface="Arial" pitchFamily="34" charset="0"/>
                <a:cs typeface="Arial" pitchFamily="34" charset="0"/>
              </a:rPr>
              <a:t>connects the world’s major cities in one. </a:t>
            </a:r>
            <a:endParaRPr lang="en-US" altLang="ko-KR" sz="1400" dirty="0" smtClean="0">
              <a:latin typeface="Arial" pitchFamily="34" charset="0"/>
              <a:cs typeface="Arial" pitchFamily="34" charset="0"/>
            </a:endParaRPr>
          </a:p>
          <a:p>
            <a:pPr marL="0" lvl="0" indent="0" algn="dist">
              <a:spcBef>
                <a:spcPct val="0"/>
              </a:spcBef>
              <a:buNone/>
            </a:pPr>
            <a:r>
              <a:rPr lang="en-US" altLang="ko-KR" sz="1400" dirty="0" smtClean="0">
                <a:latin typeface="Arial" pitchFamily="34" charset="0"/>
                <a:cs typeface="Arial" pitchFamily="34" charset="0"/>
              </a:rPr>
              <a:t>MMD </a:t>
            </a:r>
            <a:r>
              <a:rPr lang="en-US" altLang="ko-KR" sz="1400" dirty="0">
                <a:latin typeface="Arial" pitchFamily="34" charset="0"/>
                <a:cs typeface="Arial" pitchFamily="34" charset="0"/>
              </a:rPr>
              <a:t>has business cooperation and partnerships with global leading shipping company to provide suitable marine transport services for customers' needs. We promise stable, fast, accurate, and</a:t>
            </a:r>
          </a:p>
          <a:p>
            <a:pPr marL="0" lvl="0" indent="0">
              <a:spcBef>
                <a:spcPct val="0"/>
              </a:spcBef>
              <a:buNone/>
            </a:pPr>
            <a:r>
              <a:rPr lang="en-US" altLang="ko-KR" sz="1400" dirty="0">
                <a:latin typeface="Arial" pitchFamily="34" charset="0"/>
                <a:cs typeface="Arial" pitchFamily="34" charset="0"/>
              </a:rPr>
              <a:t>cost-effective  logistics services to you.</a:t>
            </a:r>
          </a:p>
          <a:p>
            <a:pPr marL="0" lvl="0" indent="0">
              <a:spcBef>
                <a:spcPct val="0"/>
              </a:spcBef>
              <a:buNone/>
            </a:pPr>
            <a:r>
              <a:rPr lang="en-US" altLang="ko-KR" sz="1400" dirty="0">
                <a:latin typeface="Arial" pitchFamily="34" charset="0"/>
                <a:cs typeface="Arial" pitchFamily="34" charset="0"/>
              </a:rPr>
              <a:t>Project cargo with oversize and heavy cargo can be handled by us in the most effective way.</a:t>
            </a:r>
          </a:p>
          <a:p>
            <a:pPr lvl="0">
              <a:spcBef>
                <a:spcPct val="0"/>
              </a:spcBef>
            </a:pPr>
            <a:endParaRPr lang="en-US" altLang="ko-KR" dirty="0">
              <a:latin typeface="Arial" pitchFamily="34" charset="0"/>
              <a:cs typeface="Arial" pitchFamily="34" charset="0"/>
            </a:endParaRPr>
          </a:p>
          <a:p>
            <a:endParaRPr lang="vi-VN" dirty="0"/>
          </a:p>
        </p:txBody>
      </p:sp>
      <p:pic>
        <p:nvPicPr>
          <p:cNvPr id="4" name="Picture 6"/>
          <p:cNvPicPr>
            <a:picLocks noChangeAspect="1" noChangeArrowheads="1"/>
          </p:cNvPicPr>
          <p:nvPr/>
        </p:nvPicPr>
        <p:blipFill>
          <a:blip r:embed="rId2" cstate="print"/>
          <a:srcRect/>
          <a:stretch>
            <a:fillRect/>
          </a:stretch>
        </p:blipFill>
        <p:spPr bwMode="auto">
          <a:xfrm>
            <a:off x="4038599" y="1222612"/>
            <a:ext cx="2102721" cy="3071834"/>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6324600" y="1417638"/>
            <a:ext cx="2545479" cy="2392362"/>
          </a:xfrm>
          <a:prstGeom prst="rect">
            <a:avLst/>
          </a:prstGeom>
          <a:noFill/>
          <a:ln w="9525">
            <a:noFill/>
            <a:miter lim="800000"/>
            <a:headEnd/>
            <a:tailEnd/>
          </a:ln>
          <a:effectLst/>
        </p:spPr>
      </p:pic>
      <p:pic>
        <p:nvPicPr>
          <p:cNvPr id="6" name="Picture 4"/>
          <p:cNvPicPr>
            <a:picLocks noChangeAspect="1" noChangeArrowheads="1"/>
          </p:cNvPicPr>
          <p:nvPr/>
        </p:nvPicPr>
        <p:blipFill>
          <a:blip r:embed="rId4" cstate="print"/>
          <a:srcRect/>
          <a:stretch>
            <a:fillRect/>
          </a:stretch>
        </p:blipFill>
        <p:spPr bwMode="auto">
          <a:xfrm>
            <a:off x="3733800" y="4622575"/>
            <a:ext cx="5134004" cy="1714512"/>
          </a:xfrm>
          <a:prstGeom prst="rect">
            <a:avLst/>
          </a:prstGeom>
          <a:noFill/>
          <a:ln w="9525">
            <a:noFill/>
            <a:miter lim="800000"/>
            <a:headEnd/>
            <a:tailEnd/>
          </a:ln>
          <a:effectLst/>
        </p:spPr>
      </p:pic>
      <p:pic>
        <p:nvPicPr>
          <p:cNvPr id="8" name="Picture 2" descr="C:\Users\ADMIN\Desktop\logo.jpg"/>
          <p:cNvPicPr>
            <a:picLocks noChangeAspect="1" noChangeArrowheads="1"/>
          </p:cNvPicPr>
          <p:nvPr/>
        </p:nvPicPr>
        <p:blipFill>
          <a:blip r:embed="rId5" cstate="print"/>
          <a:srcRect/>
          <a:stretch>
            <a:fillRect/>
          </a:stretch>
        </p:blipFill>
        <p:spPr bwMode="auto">
          <a:xfrm>
            <a:off x="18472" y="5791200"/>
            <a:ext cx="1313127" cy="1066800"/>
          </a:xfrm>
          <a:prstGeom prst="rect">
            <a:avLst/>
          </a:prstGeom>
          <a:noFill/>
        </p:spPr>
      </p:pic>
    </p:spTree>
    <p:extLst>
      <p:ext uri="{BB962C8B-B14F-4D97-AF65-F5344CB8AC3E}">
        <p14:creationId xmlns:p14="http://schemas.microsoft.com/office/powerpoint/2010/main" xmlns="" val="2272231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ko-KR" sz="3000" b="1" dirty="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KEY POINT1 </a:t>
            </a:r>
            <a:r>
              <a:rPr lang="en-US" altLang="ko-KR" sz="3200" b="1" dirty="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 Cargo tracing</a:t>
            </a:r>
            <a:r>
              <a:rPr lang="ko-KR" altLang="en-US" sz="3200" b="1" dirty="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 </a:t>
            </a:r>
            <a: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
            </a:r>
            <a:b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br>
            <a:endParaRPr lang="vi-VN" dirty="0"/>
          </a:p>
        </p:txBody>
      </p:sp>
      <p:pic>
        <p:nvPicPr>
          <p:cNvPr id="6" name="Picture 8"/>
          <p:cNvPicPr>
            <a:picLocks noChangeAspect="1" noChangeArrowheads="1"/>
          </p:cNvPicPr>
          <p:nvPr/>
        </p:nvPicPr>
        <p:blipFill>
          <a:blip r:embed="rId2" cstate="print"/>
          <a:srcRect/>
          <a:stretch>
            <a:fillRect/>
          </a:stretch>
        </p:blipFill>
        <p:spPr bwMode="auto">
          <a:xfrm>
            <a:off x="1302345" y="1586552"/>
            <a:ext cx="6536577" cy="4286280"/>
          </a:xfrm>
          <a:prstGeom prst="rect">
            <a:avLst/>
          </a:prstGeom>
          <a:noFill/>
          <a:ln w="9525">
            <a:solidFill>
              <a:schemeClr val="accent6"/>
            </a:solidFill>
            <a:miter lim="800000"/>
            <a:headEnd/>
            <a:tailEnd/>
          </a:ln>
        </p:spPr>
      </p:pic>
      <p:sp>
        <p:nvSpPr>
          <p:cNvPr id="7" name="TextBox 14"/>
          <p:cNvSpPr txBox="1">
            <a:spLocks noChangeArrowheads="1"/>
          </p:cNvSpPr>
          <p:nvPr/>
        </p:nvSpPr>
        <p:spPr bwMode="auto">
          <a:xfrm>
            <a:off x="5926820" y="3697630"/>
            <a:ext cx="1822146" cy="1180214"/>
          </a:xfrm>
          <a:prstGeom prst="rect">
            <a:avLst/>
          </a:prstGeom>
          <a:solidFill>
            <a:srgbClr val="FF6600"/>
          </a:solidFill>
          <a:ln w="9525">
            <a:noFill/>
            <a:miter lim="800000"/>
            <a:headEnd/>
            <a:tailEnd/>
          </a:ln>
          <a:effectLst>
            <a:outerShdw blurRad="76200" dir="18900000" sy="23000" kx="-1200000" algn="bl" rotWithShape="0">
              <a:prstClr val="black">
                <a:alpha val="20000"/>
              </a:prstClr>
            </a:outerShdw>
          </a:effectLst>
          <a:scene3d>
            <a:camera prst="perspectiveHeroicExtremeLeftFacing" fov="1800000">
              <a:rot lat="21455396" lon="1546369" rev="21123693"/>
            </a:camera>
            <a:lightRig rig="threePt" dir="t"/>
          </a:scene3d>
          <a:sp3d>
            <a:bevelT w="152400" h="50800" prst="softRound"/>
          </a:sp3d>
        </p:spPr>
        <p:txBody>
          <a:bodyPr anchor="ctr">
            <a:sp3d/>
          </a:bodyPr>
          <a:lstStyle/>
          <a:p>
            <a:pPr eaLnBrk="0" latinLnBrk="0" hangingPunct="0">
              <a:defRPr/>
            </a:pPr>
            <a:r>
              <a:rPr lang="en-US" altLang="ko-KR" sz="900" b="1" dirty="0">
                <a:solidFill>
                  <a:srgbClr val="FFFFFF"/>
                </a:solidFill>
                <a:latin typeface="맑은 고딕" pitchFamily="50" charset="-127"/>
                <a:ea typeface="맑은 고딕" pitchFamily="50" charset="-127"/>
              </a:rPr>
              <a:t>1. SETTING INDIVIDUAL SERVER SYSTEM FOR WAGON TRACKING</a:t>
            </a:r>
          </a:p>
          <a:p>
            <a:pPr eaLnBrk="0" latinLnBrk="0" hangingPunct="0">
              <a:defRPr/>
            </a:pPr>
            <a:r>
              <a:rPr lang="en-US" altLang="ko-KR" sz="900" b="1" dirty="0">
                <a:solidFill>
                  <a:srgbClr val="FFFFFF"/>
                </a:solidFill>
                <a:latin typeface="맑은 고딕" pitchFamily="50" charset="-127"/>
                <a:ea typeface="맑은 고딕" pitchFamily="50" charset="-127"/>
              </a:rPr>
              <a:t>2. REGULAR TRACING INFORMATION TO CLIENT BY E-MAIL &amp; FAX OR OTHER REQUESTED WAY</a:t>
            </a:r>
            <a:endParaRPr lang="ko-KR" altLang="en-US" sz="900" dirty="0">
              <a:solidFill>
                <a:srgbClr val="FFFFFF"/>
              </a:solidFill>
              <a:latin typeface="맑은 고딕" pitchFamily="50" charset="-127"/>
              <a:ea typeface="맑은 고딕" pitchFamily="50" charset="-127"/>
            </a:endParaRPr>
          </a:p>
          <a:p>
            <a:pPr marL="257175" indent="-257175" eaLnBrk="0" latinLnBrk="0" hangingPunct="0">
              <a:defRPr/>
            </a:pPr>
            <a:endParaRPr lang="ko-KR" altLang="en-US" sz="1200" dirty="0">
              <a:solidFill>
                <a:srgbClr val="333333"/>
              </a:solidFill>
              <a:latin typeface="맑은 고딕" pitchFamily="50" charset="-127"/>
              <a:ea typeface="맑은 고딕" pitchFamily="50" charset="-127"/>
            </a:endParaRPr>
          </a:p>
        </p:txBody>
      </p:sp>
      <p:sp>
        <p:nvSpPr>
          <p:cNvPr id="8" name="타원 3"/>
          <p:cNvSpPr/>
          <p:nvPr/>
        </p:nvSpPr>
        <p:spPr bwMode="auto">
          <a:xfrm>
            <a:off x="2057399" y="5071901"/>
            <a:ext cx="1297283" cy="683142"/>
          </a:xfrm>
          <a:prstGeom prst="ellipse">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w="152400" h="50800" prst="softRound"/>
          </a:sp3d>
        </p:spPr>
        <p:txBody>
          <a:bodyPr/>
          <a:lstStyle/>
          <a:p>
            <a:pPr algn="ctr" eaLnBrk="0" latinLnBrk="0" hangingPunct="0">
              <a:defRPr/>
            </a:pPr>
            <a:endParaRPr lang="ko-KR" altLang="en-US" sz="1350">
              <a:cs typeface="Arial" charset="0"/>
            </a:endParaRPr>
          </a:p>
        </p:txBody>
      </p:sp>
      <p:sp>
        <p:nvSpPr>
          <p:cNvPr id="9" name="타원 4"/>
          <p:cNvSpPr/>
          <p:nvPr/>
        </p:nvSpPr>
        <p:spPr bwMode="auto">
          <a:xfrm>
            <a:off x="3362655" y="3123463"/>
            <a:ext cx="2567985" cy="1220086"/>
          </a:xfrm>
          <a:prstGeom prst="ellipse">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w="152400" h="50800" prst="softRound"/>
          </a:sp3d>
        </p:spPr>
        <p:txBody>
          <a:bodyPr/>
          <a:lstStyle/>
          <a:p>
            <a:pPr algn="ctr" eaLnBrk="0" latinLnBrk="0" hangingPunct="0">
              <a:defRPr/>
            </a:pPr>
            <a:endParaRPr lang="ko-KR" altLang="en-US" sz="1350">
              <a:cs typeface="Arial" charset="0"/>
            </a:endParaRPr>
          </a:p>
        </p:txBody>
      </p:sp>
      <p:pic>
        <p:nvPicPr>
          <p:cNvPr id="10" name="Picture 4" descr="C:\Documents and Settings\yeji1\My Documents\My Pictures\Microsoft Clip Organizer\j0180849.jpg"/>
          <p:cNvPicPr>
            <a:picLocks noChangeAspect="1" noChangeArrowheads="1"/>
          </p:cNvPicPr>
          <p:nvPr/>
        </p:nvPicPr>
        <p:blipFill>
          <a:blip r:embed="rId3" cstate="print"/>
          <a:srcRect t="13492" r="15672" b="8093"/>
          <a:stretch>
            <a:fillRect/>
          </a:stretch>
        </p:blipFill>
        <p:spPr bwMode="auto">
          <a:xfrm>
            <a:off x="1267840" y="1911351"/>
            <a:ext cx="1879492" cy="1147555"/>
          </a:xfrm>
          <a:prstGeom prst="rect">
            <a:avLst/>
          </a:prstGeom>
          <a:noFill/>
          <a:ln>
            <a:noFill/>
          </a:ln>
          <a:effectLst>
            <a:outerShdw blurRad="76200" dir="13500000" sy="23000" kx="1200000" algn="br" rotWithShape="0">
              <a:prstClr val="black">
                <a:alpha val="20000"/>
              </a:prstClr>
            </a:outerShdw>
          </a:effectLst>
          <a:scene3d>
            <a:camera prst="perspectiveContrastingRightFacing" fov="4800000">
              <a:rot lat="626520" lon="18937232" rev="507289"/>
            </a:camera>
            <a:lightRig rig="threePt" dir="t"/>
          </a:scene3d>
          <a:sp3d>
            <a:bevelT w="152400" h="50800" prst="softRound"/>
          </a:sp3d>
        </p:spPr>
      </p:pic>
      <p:pic>
        <p:nvPicPr>
          <p:cNvPr id="11" name="Picture 5" descr="C:\Documents and Settings\yeji1\My Documents\My Pictures\Microsoft Clip Organizer\j0289290.jpg"/>
          <p:cNvPicPr>
            <a:picLocks noChangeAspect="1" noChangeArrowheads="1"/>
          </p:cNvPicPr>
          <p:nvPr/>
        </p:nvPicPr>
        <p:blipFill>
          <a:blip r:embed="rId4" cstate="print"/>
          <a:srcRect/>
          <a:stretch>
            <a:fillRect/>
          </a:stretch>
        </p:blipFill>
        <p:spPr bwMode="auto">
          <a:xfrm>
            <a:off x="2882888" y="1721910"/>
            <a:ext cx="1286347" cy="883214"/>
          </a:xfrm>
          <a:prstGeom prst="rect">
            <a:avLst/>
          </a:prstGeom>
          <a:noFill/>
          <a:effectLst>
            <a:outerShdw blurRad="76200" dir="13500000" sy="23000" kx="1200000" algn="br" rotWithShape="0">
              <a:prstClr val="black">
                <a:alpha val="20000"/>
              </a:prstClr>
            </a:outerShdw>
          </a:effectLst>
          <a:scene3d>
            <a:camera prst="perspectiveHeroicExtremeRightFacing" fov="6300000"/>
            <a:lightRig rig="threePt" dir="t"/>
          </a:scene3d>
          <a:sp3d>
            <a:bevelT w="152400" h="50800" prst="softRound"/>
          </a:sp3d>
        </p:spPr>
      </p:pic>
      <p:pic>
        <p:nvPicPr>
          <p:cNvPr id="12" name="Picture 11" descr="C:\Documents and Settings\yeji1\Local Settings\Temporary Internet Files\Content.IE5\WBQ7OZQT\MPj03864030000[1].jpg"/>
          <p:cNvPicPr>
            <a:picLocks noChangeAspect="1" noChangeArrowheads="1"/>
          </p:cNvPicPr>
          <p:nvPr/>
        </p:nvPicPr>
        <p:blipFill>
          <a:blip r:embed="rId5" cstate="print"/>
          <a:srcRect/>
          <a:stretch>
            <a:fillRect/>
          </a:stretch>
        </p:blipFill>
        <p:spPr bwMode="auto">
          <a:xfrm>
            <a:off x="4164190" y="1689079"/>
            <a:ext cx="1025475" cy="742500"/>
          </a:xfrm>
          <a:prstGeom prst="rect">
            <a:avLst/>
          </a:prstGeom>
          <a:noFill/>
          <a:scene3d>
            <a:camera prst="orthographicFront"/>
            <a:lightRig rig="threePt" dir="t"/>
          </a:scene3d>
          <a:sp3d>
            <a:bevelT w="152400" h="50800" prst="softRound"/>
          </a:sp3d>
        </p:spPr>
      </p:pic>
      <p:pic>
        <p:nvPicPr>
          <p:cNvPr id="13" name="Picture 9" descr="C:\Documents and Settings\yeji1\Local Settings\Temporary Internet Files\Content.IE5\81QB4XMN\MPj01489730000[1].jpg"/>
          <p:cNvPicPr>
            <a:picLocks noChangeAspect="1" noChangeArrowheads="1"/>
          </p:cNvPicPr>
          <p:nvPr/>
        </p:nvPicPr>
        <p:blipFill>
          <a:blip r:embed="rId6" cstate="print"/>
          <a:srcRect/>
          <a:stretch>
            <a:fillRect/>
          </a:stretch>
        </p:blipFill>
        <p:spPr bwMode="auto">
          <a:xfrm>
            <a:off x="5188957" y="1718630"/>
            <a:ext cx="1283992" cy="855921"/>
          </a:xfrm>
          <a:prstGeom prst="rect">
            <a:avLst/>
          </a:prstGeom>
          <a:noFill/>
          <a:effectLst>
            <a:outerShdw blurRad="76200" dir="18900000" sy="23000" kx="-1200000" algn="bl" rotWithShape="0">
              <a:prstClr val="black">
                <a:alpha val="20000"/>
              </a:prstClr>
            </a:outerShdw>
          </a:effectLst>
          <a:scene3d>
            <a:camera prst="perspectiveHeroicExtremeLeftFacing" fov="6300000"/>
            <a:lightRig rig="threePt" dir="t"/>
          </a:scene3d>
          <a:sp3d>
            <a:bevelT w="152400" h="50800" prst="softRound"/>
          </a:sp3d>
        </p:spPr>
      </p:pic>
      <p:pic>
        <p:nvPicPr>
          <p:cNvPr id="14" name="Picture 16" descr="C:\Documents and Settings\yeji1\Local Settings\Temporary Internet Files\Content.IE5\1NRJPLSE\MPj02891900000[1].jpg"/>
          <p:cNvPicPr>
            <a:picLocks noChangeAspect="1" noChangeArrowheads="1"/>
          </p:cNvPicPr>
          <p:nvPr/>
        </p:nvPicPr>
        <p:blipFill>
          <a:blip r:embed="rId7" cstate="print"/>
          <a:srcRect b="53825"/>
          <a:stretch>
            <a:fillRect/>
          </a:stretch>
        </p:blipFill>
        <p:spPr bwMode="auto">
          <a:xfrm>
            <a:off x="6302812" y="1919323"/>
            <a:ext cx="1517932" cy="1056558"/>
          </a:xfrm>
          <a:prstGeom prst="rect">
            <a:avLst/>
          </a:prstGeom>
          <a:noFill/>
          <a:effectLst>
            <a:outerShdw blurRad="76200" dir="18900000" sy="23000" kx="-1200000" algn="bl" rotWithShape="0">
              <a:prstClr val="black">
                <a:alpha val="20000"/>
              </a:prstClr>
            </a:outerShdw>
          </a:effectLst>
          <a:scene3d>
            <a:camera prst="perspectiveContrastingLeftFacing" fov="4800000">
              <a:rot lat="626519" lon="2662763" rev="21092705"/>
            </a:camera>
            <a:lightRig rig="threePt" dir="t"/>
          </a:scene3d>
          <a:sp3d>
            <a:bevelT w="152400" h="50800" prst="softRound"/>
          </a:sp3d>
        </p:spPr>
      </p:pic>
      <p:pic>
        <p:nvPicPr>
          <p:cNvPr id="15" name="Picture 24" descr="C:\Documents and Settings\yeji1\Local Settings\Temporary Internet Files\Content.IE5\N94V6VSX\MCj04326460000[1].png"/>
          <p:cNvPicPr>
            <a:picLocks noChangeAspect="1" noChangeArrowheads="1"/>
          </p:cNvPicPr>
          <p:nvPr/>
        </p:nvPicPr>
        <p:blipFill>
          <a:blip r:embed="rId8" cstate="print"/>
          <a:srcRect/>
          <a:stretch>
            <a:fillRect/>
          </a:stretch>
        </p:blipFill>
        <p:spPr bwMode="auto">
          <a:xfrm>
            <a:off x="3913067" y="2601535"/>
            <a:ext cx="1538421" cy="1539479"/>
          </a:xfrm>
          <a:prstGeom prst="rect">
            <a:avLst/>
          </a:prstGeom>
          <a:noFill/>
          <a:ln w="9525">
            <a:noFill/>
            <a:miter lim="800000"/>
            <a:headEnd/>
            <a:tailEnd/>
          </a:ln>
        </p:spPr>
      </p:pic>
      <p:sp>
        <p:nvSpPr>
          <p:cNvPr id="16" name="타원 11"/>
          <p:cNvSpPr/>
          <p:nvPr/>
        </p:nvSpPr>
        <p:spPr bwMode="auto">
          <a:xfrm>
            <a:off x="5943935" y="5082533"/>
            <a:ext cx="1297283" cy="683142"/>
          </a:xfrm>
          <a:prstGeom prst="ellipse">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w="152400" h="50800" prst="softRound"/>
          </a:sp3d>
        </p:spPr>
        <p:txBody>
          <a:bodyPr/>
          <a:lstStyle/>
          <a:p>
            <a:pPr algn="ctr" eaLnBrk="0" latinLnBrk="0" hangingPunct="0">
              <a:defRPr/>
            </a:pPr>
            <a:endParaRPr lang="ko-KR" altLang="en-US" sz="1350">
              <a:cs typeface="Arial" charset="0"/>
            </a:endParaRPr>
          </a:p>
        </p:txBody>
      </p:sp>
      <p:pic>
        <p:nvPicPr>
          <p:cNvPr id="17" name="Picture 25" descr="C:\Documents and Settings\yeji1\Local Settings\Temporary Internet Files\Content.IE5\LHCDS6YK\MCj04325650000[1].png"/>
          <p:cNvPicPr>
            <a:picLocks noChangeAspect="1" noChangeArrowheads="1"/>
          </p:cNvPicPr>
          <p:nvPr/>
        </p:nvPicPr>
        <p:blipFill>
          <a:blip r:embed="rId9" cstate="print"/>
          <a:srcRect/>
          <a:stretch>
            <a:fillRect/>
          </a:stretch>
        </p:blipFill>
        <p:spPr bwMode="auto">
          <a:xfrm>
            <a:off x="5930160" y="4475579"/>
            <a:ext cx="1246693" cy="1245394"/>
          </a:xfrm>
          <a:prstGeom prst="rect">
            <a:avLst/>
          </a:prstGeom>
          <a:noFill/>
          <a:ln w="9525">
            <a:noFill/>
            <a:miter lim="800000"/>
            <a:headEnd/>
            <a:tailEnd/>
          </a:ln>
        </p:spPr>
      </p:pic>
      <p:sp>
        <p:nvSpPr>
          <p:cNvPr id="18" name="원형 화살표 13"/>
          <p:cNvSpPr/>
          <p:nvPr/>
        </p:nvSpPr>
        <p:spPr bwMode="auto">
          <a:xfrm rot="16720377" flipH="1">
            <a:off x="2885231" y="2377149"/>
            <a:ext cx="668809" cy="1740841"/>
          </a:xfrm>
          <a:prstGeom prst="circularArrow">
            <a:avLst>
              <a:gd name="adj1" fmla="val 6450"/>
              <a:gd name="adj2" fmla="val 1599005"/>
              <a:gd name="adj3" fmla="val 282262"/>
              <a:gd name="adj4" fmla="val 16377219"/>
              <a:gd name="adj5" fmla="val 12500"/>
            </a:avLst>
          </a:prstGeom>
          <a:solidFill>
            <a:srgbClr val="FF33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19" name="원형 화살표 14"/>
          <p:cNvSpPr/>
          <p:nvPr/>
        </p:nvSpPr>
        <p:spPr bwMode="auto">
          <a:xfrm rot="17641019" flipH="1">
            <a:off x="3638973" y="2328412"/>
            <a:ext cx="464276" cy="1028239"/>
          </a:xfrm>
          <a:prstGeom prst="circularArrow">
            <a:avLst>
              <a:gd name="adj1" fmla="val 6450"/>
              <a:gd name="adj2" fmla="val 1599005"/>
              <a:gd name="adj3" fmla="val 282262"/>
              <a:gd name="adj4" fmla="val 16377219"/>
              <a:gd name="adj5" fmla="val 12500"/>
            </a:avLst>
          </a:prstGeom>
          <a:solidFill>
            <a:srgbClr val="FF33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20" name="원형 화살표 15"/>
          <p:cNvSpPr/>
          <p:nvPr/>
        </p:nvSpPr>
        <p:spPr bwMode="auto">
          <a:xfrm rot="15139838" flipH="1" flipV="1">
            <a:off x="5014884" y="2159314"/>
            <a:ext cx="464276" cy="1297563"/>
          </a:xfrm>
          <a:prstGeom prst="circularArrow">
            <a:avLst>
              <a:gd name="adj1" fmla="val 6450"/>
              <a:gd name="adj2" fmla="val 1599005"/>
              <a:gd name="adj3" fmla="val 282262"/>
              <a:gd name="adj4" fmla="val 16377219"/>
              <a:gd name="adj5" fmla="val 12500"/>
            </a:avLst>
          </a:prstGeom>
          <a:solidFill>
            <a:srgbClr val="FF33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21" name="원형 화살표 16"/>
          <p:cNvSpPr/>
          <p:nvPr/>
        </p:nvSpPr>
        <p:spPr bwMode="auto">
          <a:xfrm rot="15465922" flipH="1" flipV="1">
            <a:off x="5784845" y="2393201"/>
            <a:ext cx="668809" cy="1731645"/>
          </a:xfrm>
          <a:prstGeom prst="circularArrow">
            <a:avLst>
              <a:gd name="adj1" fmla="val 6450"/>
              <a:gd name="adj2" fmla="val 1599005"/>
              <a:gd name="adj3" fmla="val 282262"/>
              <a:gd name="adj4" fmla="val 16377219"/>
              <a:gd name="adj5" fmla="val 12500"/>
            </a:avLst>
          </a:prstGeom>
          <a:solidFill>
            <a:srgbClr val="FF33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22" name="원형 화살표 17"/>
          <p:cNvSpPr/>
          <p:nvPr/>
        </p:nvSpPr>
        <p:spPr bwMode="auto">
          <a:xfrm rot="10800000" flipH="1" flipV="1">
            <a:off x="4294543" y="1890415"/>
            <a:ext cx="557307" cy="1731495"/>
          </a:xfrm>
          <a:prstGeom prst="circularArrow">
            <a:avLst>
              <a:gd name="adj1" fmla="val 6450"/>
              <a:gd name="adj2" fmla="val 1599005"/>
              <a:gd name="adj3" fmla="val 282262"/>
              <a:gd name="adj4" fmla="val 18532305"/>
              <a:gd name="adj5" fmla="val 12500"/>
            </a:avLst>
          </a:prstGeom>
          <a:solidFill>
            <a:srgbClr val="FF33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23" name="원형 화살표 18"/>
          <p:cNvSpPr/>
          <p:nvPr/>
        </p:nvSpPr>
        <p:spPr bwMode="auto">
          <a:xfrm rot="14785391" flipH="1" flipV="1">
            <a:off x="2804817" y="3887084"/>
            <a:ext cx="668809" cy="1731645"/>
          </a:xfrm>
          <a:prstGeom prst="circularArrow">
            <a:avLst>
              <a:gd name="adj1" fmla="val 6450"/>
              <a:gd name="adj2" fmla="val 1599005"/>
              <a:gd name="adj3" fmla="val 282262"/>
              <a:gd name="adj4" fmla="val 16377219"/>
              <a:gd name="adj5" fmla="val 12500"/>
            </a:avLst>
          </a:prstGeom>
          <a:solidFill>
            <a:srgbClr val="00CC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24" name="원형 화살표 19"/>
          <p:cNvSpPr/>
          <p:nvPr/>
        </p:nvSpPr>
        <p:spPr bwMode="auto">
          <a:xfrm rot="17779832" flipH="1">
            <a:off x="5774886" y="3934834"/>
            <a:ext cx="668809" cy="1740841"/>
          </a:xfrm>
          <a:prstGeom prst="circularArrow">
            <a:avLst>
              <a:gd name="adj1" fmla="val 6450"/>
              <a:gd name="adj2" fmla="val 1599005"/>
              <a:gd name="adj3" fmla="val 282262"/>
              <a:gd name="adj4" fmla="val 16377219"/>
              <a:gd name="adj5" fmla="val 12500"/>
            </a:avLst>
          </a:prstGeom>
          <a:solidFill>
            <a:srgbClr val="00CC00"/>
          </a:solidFill>
          <a:ln w="9525" cap="flat" cmpd="sng" algn="ctr">
            <a:noFill/>
            <a:prstDash val="solid"/>
            <a:round/>
            <a:headEnd type="none" w="med" len="med"/>
            <a:tailEnd type="none" w="med" len="med"/>
          </a:ln>
          <a:effectLst/>
          <a:scene3d>
            <a:camera prst="orthographicFront"/>
            <a:lightRig rig="threePt" dir="t"/>
          </a:scene3d>
          <a:sp3d>
            <a:bevelT prst="angle"/>
          </a:sp3d>
        </p:spPr>
        <p:txBody>
          <a:bodyPr/>
          <a:lstStyle/>
          <a:p>
            <a:pPr algn="ctr" eaLnBrk="0" latinLnBrk="0" hangingPunct="0">
              <a:defRPr/>
            </a:pPr>
            <a:endParaRPr lang="ko-KR" altLang="en-US" sz="1350">
              <a:cs typeface="Arial" charset="0"/>
            </a:endParaRPr>
          </a:p>
        </p:txBody>
      </p:sp>
      <p:sp>
        <p:nvSpPr>
          <p:cNvPr id="25" name="TextBox 14"/>
          <p:cNvSpPr txBox="1">
            <a:spLocks noChangeArrowheads="1"/>
          </p:cNvSpPr>
          <p:nvPr/>
        </p:nvSpPr>
        <p:spPr bwMode="auto">
          <a:xfrm>
            <a:off x="1479369" y="3668390"/>
            <a:ext cx="1822146" cy="1180214"/>
          </a:xfrm>
          <a:prstGeom prst="rect">
            <a:avLst/>
          </a:prstGeom>
          <a:solidFill>
            <a:srgbClr val="FF6600"/>
          </a:solidFill>
          <a:ln w="9525">
            <a:noFill/>
            <a:miter lim="800000"/>
            <a:headEnd/>
            <a:tailEnd/>
          </a:ln>
          <a:effectLst>
            <a:outerShdw blurRad="76200" dir="13500000" sy="23000" kx="1200000" algn="br" rotWithShape="0">
              <a:prstClr val="black">
                <a:alpha val="20000"/>
              </a:prstClr>
            </a:outerShdw>
          </a:effectLst>
          <a:scene3d>
            <a:camera prst="perspectiveHeroicExtremeLeftFacing" fov="1800000">
              <a:rot lat="21529720" lon="20318329" rev="398151"/>
            </a:camera>
            <a:lightRig rig="threePt" dir="t"/>
          </a:scene3d>
          <a:sp3d>
            <a:bevelT w="152400" h="50800" prst="softRound"/>
          </a:sp3d>
        </p:spPr>
        <p:txBody>
          <a:bodyPr anchor="ctr">
            <a:sp3d/>
          </a:bodyPr>
          <a:lstStyle/>
          <a:p>
            <a:pPr eaLnBrk="0" latinLnBrk="0" hangingPunct="0">
              <a:defRPr/>
            </a:pPr>
            <a:r>
              <a:rPr lang="en-US" altLang="ko-KR" sz="900" b="1" dirty="0">
                <a:solidFill>
                  <a:srgbClr val="FFFFFF"/>
                </a:solidFill>
                <a:latin typeface="맑은 고딕" pitchFamily="50" charset="-127"/>
                <a:ea typeface="맑은 고딕" pitchFamily="50" charset="-127"/>
              </a:rPr>
              <a:t>1. SETTING TRACKING SYSTEM THROUGH INTERNALLY INCLUDING OVER-SEAS NETWORK</a:t>
            </a:r>
          </a:p>
          <a:p>
            <a:pPr eaLnBrk="0" latinLnBrk="0" hangingPunct="0">
              <a:defRPr/>
            </a:pPr>
            <a:r>
              <a:rPr lang="en-US" altLang="ko-KR" sz="900" b="1" dirty="0">
                <a:solidFill>
                  <a:srgbClr val="FFFFFF"/>
                </a:solidFill>
                <a:latin typeface="맑은 고딕" pitchFamily="50" charset="-127"/>
                <a:ea typeface="맑은 고딕" pitchFamily="50" charset="-127"/>
              </a:rPr>
              <a:t>2. USING SAME TRACING SYSTEM WITH AGENT </a:t>
            </a:r>
            <a:r>
              <a:rPr lang="en-US" altLang="ko-KR" sz="900" b="1" dirty="0" smtClean="0">
                <a:solidFill>
                  <a:srgbClr val="FFFFFF"/>
                </a:solidFill>
                <a:latin typeface="맑은 고딕" pitchFamily="50" charset="-127"/>
                <a:ea typeface="맑은 고딕" pitchFamily="50" charset="-127"/>
              </a:rPr>
              <a:t>IN OVERSEAS</a:t>
            </a:r>
            <a:endParaRPr lang="ko-KR" altLang="en-US" sz="1200" dirty="0">
              <a:solidFill>
                <a:srgbClr val="333333"/>
              </a:solidFill>
              <a:latin typeface="맑은 고딕" pitchFamily="50" charset="-127"/>
              <a:ea typeface="맑은 고딕" pitchFamily="50" charset="-127"/>
            </a:endParaRPr>
          </a:p>
        </p:txBody>
      </p:sp>
      <p:sp>
        <p:nvSpPr>
          <p:cNvPr id="26" name="모서리가 둥근 직사각형 21"/>
          <p:cNvSpPr/>
          <p:nvPr/>
        </p:nvSpPr>
        <p:spPr bwMode="auto">
          <a:xfrm>
            <a:off x="1925973" y="2866859"/>
            <a:ext cx="843035" cy="239501"/>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2700000">
              <a:rot lat="21345301" lon="19730987" rev="1412202"/>
            </a:camera>
            <a:lightRig rig="threePt" dir="t"/>
          </a:scene3d>
          <a:sp3d>
            <a:bevelT w="152400" h="50800" prst="softRound"/>
          </a:sp3d>
        </p:spPr>
        <p:txBody>
          <a:bodyPr anchor="ctr"/>
          <a:lstStyle/>
          <a:p>
            <a:pPr algn="ctr">
              <a:lnSpc>
                <a:spcPct val="150000"/>
              </a:lnSpc>
              <a:defRPr/>
            </a:pPr>
            <a:r>
              <a:rPr lang="en-US" altLang="ko-KR" sz="1050" dirty="0">
                <a:solidFill>
                  <a:schemeClr val="bg1"/>
                </a:solidFill>
                <a:latin typeface="HY헤드라인M" pitchFamily="18" charset="-127"/>
                <a:ea typeface="HY헤드라인M" pitchFamily="18" charset="-127"/>
                <a:cs typeface="Arial" charset="0"/>
              </a:rPr>
              <a:t>DEPARTURE</a:t>
            </a:r>
            <a:endParaRPr lang="ko-KR" altLang="en-US" sz="1050" dirty="0">
              <a:solidFill>
                <a:schemeClr val="bg1"/>
              </a:solidFill>
              <a:latin typeface="HY헤드라인M" pitchFamily="18" charset="-127"/>
              <a:ea typeface="HY헤드라인M" pitchFamily="18" charset="-127"/>
              <a:cs typeface="Arial" charset="0"/>
            </a:endParaRPr>
          </a:p>
        </p:txBody>
      </p:sp>
      <p:sp>
        <p:nvSpPr>
          <p:cNvPr id="27" name="모서리가 둥근 직사각형 22"/>
          <p:cNvSpPr/>
          <p:nvPr/>
        </p:nvSpPr>
        <p:spPr bwMode="auto">
          <a:xfrm>
            <a:off x="3112472" y="2489692"/>
            <a:ext cx="843035" cy="239501"/>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2700000">
              <a:rot lat="21345301" lon="19730987" rev="600000"/>
            </a:camera>
            <a:lightRig rig="threePt" dir="t"/>
          </a:scene3d>
          <a:sp3d>
            <a:bevelT w="152400" h="50800" prst="softRound"/>
          </a:sp3d>
        </p:spPr>
        <p:txBody>
          <a:bodyPr anchor="ctr"/>
          <a:lstStyle/>
          <a:p>
            <a:pPr algn="ctr">
              <a:lnSpc>
                <a:spcPct val="150000"/>
              </a:lnSpc>
              <a:defRPr/>
            </a:pPr>
            <a:r>
              <a:rPr lang="en-US" altLang="ko-KR" sz="1050" dirty="0">
                <a:solidFill>
                  <a:schemeClr val="bg1"/>
                </a:solidFill>
                <a:latin typeface="HY헤드라인M" pitchFamily="18" charset="-127"/>
                <a:ea typeface="HY헤드라인M" pitchFamily="18" charset="-127"/>
                <a:cs typeface="Arial" charset="0"/>
              </a:rPr>
              <a:t>BY SHIP</a:t>
            </a:r>
            <a:endParaRPr lang="ko-KR" altLang="en-US" sz="1050" dirty="0">
              <a:solidFill>
                <a:schemeClr val="bg1"/>
              </a:solidFill>
              <a:latin typeface="HY헤드라인M" pitchFamily="18" charset="-127"/>
              <a:ea typeface="HY헤드라인M" pitchFamily="18" charset="-127"/>
              <a:cs typeface="Arial" charset="0"/>
            </a:endParaRPr>
          </a:p>
        </p:txBody>
      </p:sp>
      <p:sp>
        <p:nvSpPr>
          <p:cNvPr id="28" name="모서리가 둥근 직사각형 23"/>
          <p:cNvSpPr/>
          <p:nvPr/>
        </p:nvSpPr>
        <p:spPr bwMode="auto">
          <a:xfrm>
            <a:off x="4140407" y="2413925"/>
            <a:ext cx="1095329" cy="173715"/>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2700000">
              <a:rot lat="21245392" lon="20324968" rev="247294"/>
            </a:camera>
            <a:lightRig rig="threePt" dir="t"/>
          </a:scene3d>
          <a:sp3d>
            <a:bevelT w="152400" h="50800" prst="softRound"/>
          </a:sp3d>
        </p:spPr>
        <p:txBody>
          <a:bodyPr anchor="ctr"/>
          <a:lstStyle/>
          <a:p>
            <a:pPr algn="ctr">
              <a:lnSpc>
                <a:spcPct val="150000"/>
              </a:lnSpc>
              <a:defRPr/>
            </a:pPr>
            <a:r>
              <a:rPr lang="en-US" altLang="ko-KR" sz="975" dirty="0">
                <a:solidFill>
                  <a:schemeClr val="bg1"/>
                </a:solidFill>
                <a:latin typeface="HY헤드라인M" pitchFamily="18" charset="-127"/>
                <a:ea typeface="HY헤드라인M" pitchFamily="18" charset="-127"/>
                <a:cs typeface="Arial" charset="0"/>
              </a:rPr>
              <a:t>TRANSLOADING</a:t>
            </a:r>
            <a:endParaRPr lang="ko-KR" altLang="en-US" sz="975" dirty="0">
              <a:solidFill>
                <a:schemeClr val="bg1"/>
              </a:solidFill>
              <a:latin typeface="HY헤드라인M" pitchFamily="18" charset="-127"/>
              <a:ea typeface="HY헤드라인M" pitchFamily="18" charset="-127"/>
              <a:cs typeface="Arial" charset="0"/>
            </a:endParaRPr>
          </a:p>
        </p:txBody>
      </p:sp>
      <p:sp>
        <p:nvSpPr>
          <p:cNvPr id="29" name="모서리가 둥근 직사각형 24"/>
          <p:cNvSpPr/>
          <p:nvPr/>
        </p:nvSpPr>
        <p:spPr bwMode="auto">
          <a:xfrm>
            <a:off x="5412425" y="2459665"/>
            <a:ext cx="843035" cy="239501"/>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8900000" sy="23000" kx="-1200000" algn="bl" rotWithShape="0">
              <a:prstClr val="black">
                <a:alpha val="20000"/>
              </a:prstClr>
            </a:outerShdw>
          </a:effectLst>
          <a:scene3d>
            <a:camera prst="perspectiveContrastingRightFacing" fov="2700000">
              <a:rot lat="21174826" lon="1442511" rev="20922881"/>
            </a:camera>
            <a:lightRig rig="threePt" dir="t"/>
          </a:scene3d>
          <a:sp3d>
            <a:bevelT w="152400" h="50800" prst="softRound"/>
          </a:sp3d>
        </p:spPr>
        <p:txBody>
          <a:bodyPr anchor="ctr"/>
          <a:lstStyle/>
          <a:p>
            <a:pPr algn="ctr">
              <a:lnSpc>
                <a:spcPct val="150000"/>
              </a:lnSpc>
              <a:defRPr/>
            </a:pPr>
            <a:r>
              <a:rPr lang="en-US" altLang="ko-KR" sz="1050" dirty="0">
                <a:solidFill>
                  <a:schemeClr val="bg1"/>
                </a:solidFill>
                <a:latin typeface="HY헤드라인M" pitchFamily="18" charset="-127"/>
                <a:ea typeface="HY헤드라인M" pitchFamily="18" charset="-127"/>
                <a:cs typeface="Arial" charset="0"/>
              </a:rPr>
              <a:t>BY TRUCK</a:t>
            </a:r>
            <a:endParaRPr lang="ko-KR" altLang="en-US" sz="1050" dirty="0">
              <a:solidFill>
                <a:schemeClr val="bg1"/>
              </a:solidFill>
              <a:latin typeface="HY헤드라인M" pitchFamily="18" charset="-127"/>
              <a:ea typeface="HY헤드라인M" pitchFamily="18" charset="-127"/>
              <a:cs typeface="Arial" charset="0"/>
            </a:endParaRPr>
          </a:p>
        </p:txBody>
      </p:sp>
      <p:sp>
        <p:nvSpPr>
          <p:cNvPr id="30" name="모서리가 둥근 직사각형 25"/>
          <p:cNvSpPr/>
          <p:nvPr/>
        </p:nvSpPr>
        <p:spPr bwMode="auto">
          <a:xfrm>
            <a:off x="6526946" y="2816853"/>
            <a:ext cx="843035" cy="239501"/>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8900000" sy="23000" kx="-1200000" algn="bl" rotWithShape="0">
              <a:prstClr val="black">
                <a:alpha val="20000"/>
              </a:prstClr>
            </a:outerShdw>
          </a:effectLst>
          <a:scene3d>
            <a:camera prst="perspectiveContrastingRightFacing" fov="2700000">
              <a:rot lat="21174826" lon="1442511" rev="20322881"/>
            </a:camera>
            <a:lightRig rig="threePt" dir="t"/>
          </a:scene3d>
          <a:sp3d>
            <a:bevelT w="152400" h="50800" prst="softRound"/>
          </a:sp3d>
        </p:spPr>
        <p:txBody>
          <a:bodyPr anchor="ctr"/>
          <a:lstStyle/>
          <a:p>
            <a:pPr algn="ctr">
              <a:lnSpc>
                <a:spcPct val="150000"/>
              </a:lnSpc>
              <a:defRPr/>
            </a:pPr>
            <a:r>
              <a:rPr lang="en-US" altLang="ko-KR" sz="1050" dirty="0">
                <a:solidFill>
                  <a:schemeClr val="bg1"/>
                </a:solidFill>
                <a:latin typeface="HY헤드라인M" pitchFamily="18" charset="-127"/>
                <a:ea typeface="HY헤드라인M" pitchFamily="18" charset="-127"/>
                <a:cs typeface="Arial" charset="0"/>
              </a:rPr>
              <a:t>ARRIVAL</a:t>
            </a:r>
            <a:endParaRPr lang="ko-KR" altLang="en-US" sz="1050" dirty="0">
              <a:solidFill>
                <a:schemeClr val="bg1"/>
              </a:solidFill>
              <a:latin typeface="HY헤드라인M" pitchFamily="18" charset="-127"/>
              <a:ea typeface="HY헤드라인M" pitchFamily="18" charset="-127"/>
              <a:cs typeface="Arial" charset="0"/>
            </a:endParaRPr>
          </a:p>
        </p:txBody>
      </p:sp>
      <p:sp>
        <p:nvSpPr>
          <p:cNvPr id="31" name="모서리가 둥근 직사각형 26"/>
          <p:cNvSpPr/>
          <p:nvPr/>
        </p:nvSpPr>
        <p:spPr bwMode="auto">
          <a:xfrm>
            <a:off x="3876384" y="5360028"/>
            <a:ext cx="1564617" cy="239501"/>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2700000">
              <a:rot lat="21245392" lon="20324968" rev="247294"/>
            </a:camera>
            <a:lightRig rig="threePt" dir="t"/>
          </a:scene3d>
          <a:sp3d>
            <a:bevelT w="152400" h="50800" prst="softRound"/>
          </a:sp3d>
        </p:spPr>
        <p:txBody>
          <a:bodyPr anchor="ctr"/>
          <a:lstStyle/>
          <a:p>
            <a:pPr algn="ctr">
              <a:lnSpc>
                <a:spcPct val="150000"/>
              </a:lnSpc>
              <a:defRPr/>
            </a:pPr>
            <a:r>
              <a:rPr lang="en-US" altLang="ko-KR" sz="1050" dirty="0" smtClean="0">
                <a:latin typeface="HY헤드라인M" pitchFamily="18" charset="-127"/>
                <a:ea typeface="HY헤드라인M" pitchFamily="18" charset="-127"/>
                <a:cs typeface="Arial" charset="0"/>
              </a:rPr>
              <a:t>Client</a:t>
            </a:r>
            <a:endParaRPr lang="ko-KR" altLang="en-US" sz="1050" dirty="0">
              <a:latin typeface="HY헤드라인M" pitchFamily="18" charset="-127"/>
              <a:ea typeface="HY헤드라인M" pitchFamily="18" charset="-127"/>
              <a:cs typeface="Arial" charset="0"/>
            </a:endParaRPr>
          </a:p>
        </p:txBody>
      </p:sp>
      <p:sp>
        <p:nvSpPr>
          <p:cNvPr id="32" name="모서리가 둥근 직사각형 27"/>
          <p:cNvSpPr/>
          <p:nvPr/>
        </p:nvSpPr>
        <p:spPr bwMode="auto">
          <a:xfrm>
            <a:off x="3883529" y="4174165"/>
            <a:ext cx="1564617" cy="239501"/>
          </a:xfrm>
          <a:prstGeom prst="roundRect">
            <a:avLst>
              <a:gd name="adj" fmla="val 25541"/>
            </a:avLst>
          </a:prstGeom>
          <a:solidFill>
            <a:srgbClr val="FFFFCC"/>
          </a:solidFill>
          <a:ln w="9525" cap="flat" cmpd="sng" algn="ctr">
            <a:noFill/>
            <a:prstDash val="solid"/>
            <a:round/>
            <a:headEnd type="none" w="med" len="med"/>
            <a:tailEnd type="none" w="med" len="med"/>
          </a:ln>
          <a:effectLst>
            <a:outerShdw blurRad="76200" dir="13500000" sy="23000" kx="1200000" algn="br" rotWithShape="0">
              <a:prstClr val="black">
                <a:alpha val="20000"/>
              </a:prstClr>
            </a:outerShdw>
          </a:effectLst>
          <a:scene3d>
            <a:camera prst="perspectiveContrastingRightFacing" fov="2700000">
              <a:rot lat="21245392" lon="20324968" rev="247294"/>
            </a:camera>
            <a:lightRig rig="threePt" dir="t"/>
          </a:scene3d>
          <a:sp3d>
            <a:bevelT w="152400" h="50800" prst="softRound"/>
          </a:sp3d>
        </p:spPr>
        <p:txBody>
          <a:bodyPr anchor="ctr"/>
          <a:lstStyle/>
          <a:p>
            <a:pPr algn="ctr">
              <a:lnSpc>
                <a:spcPct val="150000"/>
              </a:lnSpc>
              <a:defRPr/>
            </a:pPr>
            <a:r>
              <a:rPr lang="en-US" altLang="ko-KR" sz="1050" dirty="0" smtClean="0">
                <a:latin typeface="HY헤드라인M" pitchFamily="18" charset="-127"/>
                <a:ea typeface="HY헤드라인M" pitchFamily="18" charset="-127"/>
                <a:cs typeface="Arial" charset="0"/>
              </a:rPr>
              <a:t>MMD</a:t>
            </a:r>
            <a:endParaRPr lang="ko-KR" altLang="en-US" sz="1050" dirty="0">
              <a:latin typeface="HY헤드라인M" pitchFamily="18" charset="-127"/>
              <a:ea typeface="HY헤드라인M" pitchFamily="18" charset="-127"/>
              <a:cs typeface="Arial" charset="0"/>
            </a:endParaRPr>
          </a:p>
        </p:txBody>
      </p:sp>
      <p:pic>
        <p:nvPicPr>
          <p:cNvPr id="33" name="Picture 25" descr="C:\Documents and Settings\yeji1\Local Settings\Temporary Internet Files\Content.IE5\LHCDS6YK\MCj04325650000[1].png"/>
          <p:cNvPicPr>
            <a:picLocks noChangeAspect="1" noChangeArrowheads="1"/>
          </p:cNvPicPr>
          <p:nvPr/>
        </p:nvPicPr>
        <p:blipFill>
          <a:blip r:embed="rId9" cstate="print"/>
          <a:srcRect/>
          <a:stretch>
            <a:fillRect/>
          </a:stretch>
        </p:blipFill>
        <p:spPr bwMode="auto">
          <a:xfrm>
            <a:off x="2133600" y="4572000"/>
            <a:ext cx="1246693" cy="1245394"/>
          </a:xfrm>
          <a:prstGeom prst="rect">
            <a:avLst/>
          </a:prstGeom>
          <a:noFill/>
          <a:ln w="9525">
            <a:noFill/>
            <a:miter lim="800000"/>
            <a:headEnd/>
            <a:tailEnd/>
          </a:ln>
        </p:spPr>
      </p:pic>
      <p:pic>
        <p:nvPicPr>
          <p:cNvPr id="34" name="Picture 2" descr="C:\Users\ADMIN\Desktop\logo.jpg"/>
          <p:cNvPicPr>
            <a:picLocks noChangeAspect="1" noChangeArrowheads="1"/>
          </p:cNvPicPr>
          <p:nvPr/>
        </p:nvPicPr>
        <p:blipFill>
          <a:blip r:embed="rId10" cstate="print"/>
          <a:srcRect/>
          <a:stretch>
            <a:fillRect/>
          </a:stretch>
        </p:blipFill>
        <p:spPr bwMode="auto">
          <a:xfrm>
            <a:off x="18472" y="5820608"/>
            <a:ext cx="1276928" cy="1037392"/>
          </a:xfrm>
          <a:prstGeom prst="rect">
            <a:avLst/>
          </a:prstGeom>
          <a:noFill/>
        </p:spPr>
      </p:pic>
      <p:pic>
        <p:nvPicPr>
          <p:cNvPr id="35" name="Picture 2" descr="C:\Users\ADMIN\Desktop\logo.jpg"/>
          <p:cNvPicPr>
            <a:picLocks noChangeAspect="1" noChangeArrowheads="1"/>
          </p:cNvPicPr>
          <p:nvPr/>
        </p:nvPicPr>
        <p:blipFill>
          <a:blip r:embed="rId11" cstate="print"/>
          <a:srcRect/>
          <a:stretch>
            <a:fillRect/>
          </a:stretch>
        </p:blipFill>
        <p:spPr bwMode="auto">
          <a:xfrm>
            <a:off x="3810000" y="4114800"/>
            <a:ext cx="1600200" cy="990600"/>
          </a:xfrm>
          <a:prstGeom prst="rect">
            <a:avLst/>
          </a:prstGeom>
          <a:noFill/>
        </p:spPr>
      </p:pic>
    </p:spTree>
    <p:extLst>
      <p:ext uri="{BB962C8B-B14F-4D97-AF65-F5344CB8AC3E}">
        <p14:creationId xmlns:p14="http://schemas.microsoft.com/office/powerpoint/2010/main" xmlns="" val="189795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ko-KR" sz="3000" b="1" dirty="0" smtClean="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KEY POINT2 : Tax exemption permission </a:t>
            </a:r>
            <a: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
            </a:r>
            <a:b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br>
            <a:endParaRPr lang="vi-VN" dirty="0"/>
          </a:p>
        </p:txBody>
      </p:sp>
      <p:pic>
        <p:nvPicPr>
          <p:cNvPr id="4" name="Picture 8"/>
          <p:cNvPicPr>
            <a:picLocks noChangeAspect="1" noChangeArrowheads="1"/>
          </p:cNvPicPr>
          <p:nvPr/>
        </p:nvPicPr>
        <p:blipFill>
          <a:blip r:embed="rId2" cstate="print"/>
          <a:srcRect/>
          <a:stretch>
            <a:fillRect/>
          </a:stretch>
        </p:blipFill>
        <p:spPr bwMode="auto">
          <a:xfrm>
            <a:off x="685800" y="1143000"/>
            <a:ext cx="7848600" cy="4572000"/>
          </a:xfrm>
          <a:prstGeom prst="rect">
            <a:avLst/>
          </a:prstGeom>
          <a:noFill/>
          <a:ln w="9525">
            <a:solidFill>
              <a:schemeClr val="accent6"/>
            </a:solidFill>
            <a:miter lim="800000"/>
            <a:headEnd/>
            <a:tailEnd/>
          </a:ln>
        </p:spPr>
      </p:pic>
      <p:sp>
        <p:nvSpPr>
          <p:cNvPr id="5" name="TextBox 4"/>
          <p:cNvSpPr txBox="1"/>
          <p:nvPr/>
        </p:nvSpPr>
        <p:spPr>
          <a:xfrm>
            <a:off x="1219200" y="1958603"/>
            <a:ext cx="6705600" cy="2292935"/>
          </a:xfrm>
          <a:prstGeom prst="rect">
            <a:avLst/>
          </a:prstGeom>
          <a:noFill/>
        </p:spPr>
        <p:txBody>
          <a:bodyPr wrap="square" rtlCol="0">
            <a:spAutoFit/>
          </a:bodyPr>
          <a:lstStyle/>
          <a:p>
            <a:pPr marL="257175" indent="-257175">
              <a:buAutoNum type="arabicPeriod"/>
            </a:pPr>
            <a:r>
              <a:rPr lang="en-US" altLang="ko-KR" sz="1300" dirty="0" smtClean="0"/>
              <a:t>For big project in Vietnam, investor get license from government and get tax exemption accordingly depending on project scope. Investor submit tax exemption document to custom house with list of materials and machine for building the project. Custom house will check and approve the Master list of items. For each shipment, they </a:t>
            </a:r>
            <a:r>
              <a:rPr lang="en-US" altLang="ko-KR" sz="1300" dirty="0" err="1" smtClean="0"/>
              <a:t>ll</a:t>
            </a:r>
            <a:r>
              <a:rPr lang="en-US" altLang="ko-KR" sz="1300" dirty="0" smtClean="0"/>
              <a:t> check the items in the Master list. If items in the Master list, custom sheet </a:t>
            </a:r>
            <a:r>
              <a:rPr lang="en-US" altLang="ko-KR" sz="1300" dirty="0" err="1" smtClean="0"/>
              <a:t>ll</a:t>
            </a:r>
            <a:r>
              <a:rPr lang="en-US" altLang="ko-KR" sz="1300" dirty="0" smtClean="0"/>
              <a:t> be done without paying tax.</a:t>
            </a:r>
          </a:p>
          <a:p>
            <a:pPr marL="257175" indent="-257175">
              <a:buAutoNum type="arabicPeriod"/>
            </a:pPr>
            <a:r>
              <a:rPr lang="en-US" altLang="ko-KR" sz="1300" dirty="0" smtClean="0"/>
              <a:t>After every period, client have to make report about importing status and tax to submit to Custom House.</a:t>
            </a:r>
          </a:p>
          <a:p>
            <a:pPr marL="257175" indent="-257175">
              <a:buAutoNum type="arabicPeriod"/>
            </a:pPr>
            <a:r>
              <a:rPr lang="en-US" altLang="ko-KR" sz="1300" dirty="0" smtClean="0"/>
              <a:t>At the end of project, client have to do make final report to the Custom House. Client’s report and Custom House ’report should be matched.</a:t>
            </a:r>
            <a:endParaRPr lang="en-US" altLang="ko-KR" sz="1300" dirty="0"/>
          </a:p>
          <a:p>
            <a:endParaRPr lang="en-US" altLang="ko-KR" sz="1300" dirty="0"/>
          </a:p>
        </p:txBody>
      </p:sp>
      <p:pic>
        <p:nvPicPr>
          <p:cNvPr id="7" name="Picture 2" descr="C:\Users\ADMIN\Desktop\logo.jpg"/>
          <p:cNvPicPr>
            <a:picLocks noChangeAspect="1" noChangeArrowheads="1"/>
          </p:cNvPicPr>
          <p:nvPr/>
        </p:nvPicPr>
        <p:blipFill>
          <a:blip r:embed="rId3" cstate="print"/>
          <a:srcRect/>
          <a:stretch>
            <a:fillRect/>
          </a:stretch>
        </p:blipFill>
        <p:spPr bwMode="auto">
          <a:xfrm>
            <a:off x="18473" y="5820608"/>
            <a:ext cx="1276928" cy="1037392"/>
          </a:xfrm>
          <a:prstGeom prst="rect">
            <a:avLst/>
          </a:prstGeom>
          <a:noFill/>
        </p:spPr>
      </p:pic>
    </p:spTree>
    <p:extLst>
      <p:ext uri="{BB962C8B-B14F-4D97-AF65-F5344CB8AC3E}">
        <p14:creationId xmlns:p14="http://schemas.microsoft.com/office/powerpoint/2010/main" xmlns="" val="276140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ko-KR" sz="3000" b="1" dirty="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KEY POINT3 : </a:t>
            </a:r>
            <a:r>
              <a:rPr lang="en-US" altLang="ko-KR" sz="3000" b="1" dirty="0" smtClean="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Custom </a:t>
            </a:r>
            <a:r>
              <a:rPr lang="en-US" altLang="ko-KR" sz="3000" b="1" dirty="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clearance </a:t>
            </a:r>
            <a: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
            </a:r>
            <a:b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br>
            <a:endParaRPr lang="vi-VN" dirty="0"/>
          </a:p>
        </p:txBody>
      </p:sp>
      <p:pic>
        <p:nvPicPr>
          <p:cNvPr id="6" name="Picture 8"/>
          <p:cNvPicPr>
            <a:picLocks noChangeAspect="1" noChangeArrowheads="1"/>
          </p:cNvPicPr>
          <p:nvPr/>
        </p:nvPicPr>
        <p:blipFill>
          <a:blip r:embed="rId2" cstate="print"/>
          <a:srcRect/>
          <a:stretch>
            <a:fillRect/>
          </a:stretch>
        </p:blipFill>
        <p:spPr bwMode="auto">
          <a:xfrm>
            <a:off x="685800" y="1066800"/>
            <a:ext cx="7924800" cy="4495800"/>
          </a:xfrm>
          <a:prstGeom prst="rect">
            <a:avLst/>
          </a:prstGeom>
          <a:noFill/>
          <a:ln w="9525">
            <a:solidFill>
              <a:schemeClr val="accent6"/>
            </a:solidFill>
            <a:miter lim="800000"/>
            <a:headEnd/>
            <a:tailEnd/>
          </a:ln>
        </p:spPr>
      </p:pic>
      <p:graphicFrame>
        <p:nvGraphicFramePr>
          <p:cNvPr id="7" name="다이어그램 6"/>
          <p:cNvGraphicFramePr/>
          <p:nvPr>
            <p:extLst>
              <p:ext uri="{D42A27DB-BD31-4B8C-83A1-F6EECF244321}">
                <p14:modId xmlns:p14="http://schemas.microsoft.com/office/powerpoint/2010/main" xmlns="" val="4250253615"/>
              </p:ext>
            </p:extLst>
          </p:nvPr>
        </p:nvGraphicFramePr>
        <p:xfrm>
          <a:off x="2076456" y="1382381"/>
          <a:ext cx="4607751"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163472" y="1475700"/>
            <a:ext cx="5130570" cy="769441"/>
          </a:xfrm>
          <a:prstGeom prst="rect">
            <a:avLst/>
          </a:prstGeom>
          <a:noFill/>
        </p:spPr>
        <p:txBody>
          <a:bodyPr wrap="square" rtlCol="0">
            <a:spAutoFit/>
          </a:bodyPr>
          <a:lstStyle/>
          <a:p>
            <a:r>
              <a:rPr lang="en-US" altLang="ko-KR" sz="2000" b="1" dirty="0" smtClean="0"/>
              <a:t>Procedure</a:t>
            </a:r>
            <a:r>
              <a:rPr lang="en-US" altLang="ko-KR" sz="1200" dirty="0" smtClean="0"/>
              <a:t> </a:t>
            </a:r>
          </a:p>
          <a:p>
            <a:pPr marL="171450" indent="-171450">
              <a:buFontTx/>
              <a:buChar char="-"/>
            </a:pPr>
            <a:endParaRPr lang="en-US" altLang="ko-KR" sz="1200" dirty="0"/>
          </a:p>
          <a:p>
            <a:pPr marL="257175" indent="-257175">
              <a:buAutoNum type="arabicPeriod"/>
            </a:pPr>
            <a:endParaRPr lang="en-US" altLang="ko-KR" sz="1200" dirty="0"/>
          </a:p>
        </p:txBody>
      </p:sp>
      <p:pic>
        <p:nvPicPr>
          <p:cNvPr id="9" name="Picture 2" descr="C:\Users\ADMIN\Desktop\logo.jpg"/>
          <p:cNvPicPr>
            <a:picLocks noChangeAspect="1" noChangeArrowheads="1"/>
          </p:cNvPicPr>
          <p:nvPr/>
        </p:nvPicPr>
        <p:blipFill>
          <a:blip r:embed="rId7" cstate="print"/>
          <a:srcRect/>
          <a:stretch>
            <a:fillRect/>
          </a:stretch>
        </p:blipFill>
        <p:spPr bwMode="auto">
          <a:xfrm>
            <a:off x="18472" y="5681790"/>
            <a:ext cx="1447800" cy="1176210"/>
          </a:xfrm>
          <a:prstGeom prst="rect">
            <a:avLst/>
          </a:prstGeom>
          <a:noFill/>
        </p:spPr>
      </p:pic>
    </p:spTree>
    <p:extLst>
      <p:ext uri="{BB962C8B-B14F-4D97-AF65-F5344CB8AC3E}">
        <p14:creationId xmlns:p14="http://schemas.microsoft.com/office/powerpoint/2010/main" xmlns="" val="352340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ko-KR" sz="3000" b="1" dirty="0">
                <a:solidFill>
                  <a:schemeClr val="bg1"/>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KEY POINT4 : Storage &amp; Delivery</a:t>
            </a:r>
            <a: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t/>
            </a:r>
            <a:br>
              <a:rPr lang="ko-KR" altLang="en-US" b="1" dirty="0">
                <a:solidFill>
                  <a:srgbClr val="FFFF00"/>
                </a:solidFill>
                <a:effectLst>
                  <a:glow rad="63500">
                    <a:srgbClr val="FFFF66">
                      <a:alpha val="40000"/>
                    </a:srgbClr>
                  </a:glow>
                  <a:outerShdw blurRad="50800" dist="38100" dir="8100000" algn="tr" rotWithShape="0">
                    <a:prstClr val="black">
                      <a:alpha val="40000"/>
                    </a:prstClr>
                  </a:outerShdw>
                </a:effectLst>
                <a:latin typeface="HY견고딕" pitchFamily="18" charset="-127"/>
                <a:ea typeface="HY견고딕" pitchFamily="18" charset="-127"/>
              </a:rPr>
            </a:br>
            <a:endParaRPr lang="vi-VN" dirty="0"/>
          </a:p>
        </p:txBody>
      </p:sp>
      <p:pic>
        <p:nvPicPr>
          <p:cNvPr id="4" name="Picture 8"/>
          <p:cNvPicPr>
            <a:picLocks noChangeAspect="1" noChangeArrowheads="1"/>
          </p:cNvPicPr>
          <p:nvPr/>
        </p:nvPicPr>
        <p:blipFill>
          <a:blip r:embed="rId2" cstate="print"/>
          <a:srcRect/>
          <a:stretch>
            <a:fillRect/>
          </a:stretch>
        </p:blipFill>
        <p:spPr bwMode="auto">
          <a:xfrm>
            <a:off x="838200" y="1430148"/>
            <a:ext cx="7620000" cy="4196968"/>
          </a:xfrm>
          <a:prstGeom prst="rect">
            <a:avLst/>
          </a:prstGeom>
          <a:noFill/>
          <a:ln w="9525">
            <a:solidFill>
              <a:schemeClr val="accent6"/>
            </a:solidFill>
            <a:miter lim="800000"/>
            <a:headEnd/>
            <a:tailEnd/>
          </a:ln>
        </p:spPr>
      </p:pic>
      <p:sp>
        <p:nvSpPr>
          <p:cNvPr id="5" name="TextBox 4"/>
          <p:cNvSpPr txBox="1"/>
          <p:nvPr/>
        </p:nvSpPr>
        <p:spPr>
          <a:xfrm>
            <a:off x="1447800" y="2133600"/>
            <a:ext cx="6474224" cy="2677656"/>
          </a:xfrm>
          <a:prstGeom prst="rect">
            <a:avLst/>
          </a:prstGeom>
          <a:noFill/>
        </p:spPr>
        <p:txBody>
          <a:bodyPr wrap="square" rtlCol="0">
            <a:spAutoFit/>
          </a:bodyPr>
          <a:lstStyle/>
          <a:p>
            <a:r>
              <a:rPr lang="en-US" sz="1400" b="1" dirty="0" smtClean="0"/>
              <a:t>   For air shipment</a:t>
            </a:r>
            <a:r>
              <a:rPr lang="en-US" sz="1400" dirty="0" smtClean="0"/>
              <a:t>:</a:t>
            </a:r>
          </a:p>
          <a:p>
            <a:r>
              <a:rPr lang="en-US" sz="1400" dirty="0" smtClean="0"/>
              <a:t>-     Finish CD after 4 </a:t>
            </a:r>
            <a:r>
              <a:rPr lang="en-US" sz="1400" dirty="0" err="1" smtClean="0"/>
              <a:t>hr</a:t>
            </a:r>
            <a:r>
              <a:rPr lang="en-US" sz="1400" dirty="0" smtClean="0"/>
              <a:t> from received docs &amp; full information for normal shipment.</a:t>
            </a:r>
          </a:p>
          <a:p>
            <a:pPr marL="285750" indent="-285750">
              <a:buFontTx/>
              <a:buChar char="-"/>
            </a:pPr>
            <a:r>
              <a:rPr lang="en-US" sz="1400" dirty="0" smtClean="0"/>
              <a:t>Cargo can be delivered after 8 hours from arrival time</a:t>
            </a:r>
          </a:p>
          <a:p>
            <a:pPr marL="285750" indent="-285750">
              <a:buFontTx/>
              <a:buChar char="-"/>
            </a:pPr>
            <a:endParaRPr lang="en-US" sz="1400" dirty="0" smtClean="0"/>
          </a:p>
          <a:p>
            <a:r>
              <a:rPr lang="en-US" sz="1400" b="1" dirty="0" smtClean="0"/>
              <a:t>    For sea shipment:</a:t>
            </a:r>
          </a:p>
          <a:p>
            <a:r>
              <a:rPr lang="en-US" sz="1400" dirty="0" smtClean="0"/>
              <a:t>-     Finish </a:t>
            </a:r>
            <a:r>
              <a:rPr lang="en-US" sz="1400" dirty="0"/>
              <a:t>CD after 4 </a:t>
            </a:r>
            <a:r>
              <a:rPr lang="en-US" sz="1400" dirty="0" err="1"/>
              <a:t>hr</a:t>
            </a:r>
            <a:r>
              <a:rPr lang="en-US" sz="1400" dirty="0"/>
              <a:t> from received docs &amp; full </a:t>
            </a:r>
            <a:r>
              <a:rPr lang="en-US" sz="1400" dirty="0" smtClean="0"/>
              <a:t>information </a:t>
            </a:r>
            <a:r>
              <a:rPr lang="en-US" sz="1400" dirty="0"/>
              <a:t>for normal </a:t>
            </a:r>
            <a:r>
              <a:rPr lang="en-US" sz="1400" dirty="0" smtClean="0"/>
              <a:t>shipment.</a:t>
            </a:r>
            <a:endParaRPr lang="en-US" sz="1400" b="1" dirty="0" smtClean="0"/>
          </a:p>
          <a:p>
            <a:pPr marL="285750" indent="-285750">
              <a:buFontTx/>
              <a:buChar char="-"/>
            </a:pPr>
            <a:r>
              <a:rPr lang="en-US" sz="1400" dirty="0" smtClean="0"/>
              <a:t>FCL can be delivered after 12 hours from arrival time</a:t>
            </a:r>
          </a:p>
          <a:p>
            <a:pPr marL="285750" indent="-285750">
              <a:buFontTx/>
              <a:buChar char="-"/>
            </a:pPr>
            <a:r>
              <a:rPr lang="en-US" sz="1400" dirty="0" smtClean="0"/>
              <a:t>LCL can be delivered after 3 working days of arrival time</a:t>
            </a:r>
          </a:p>
          <a:p>
            <a:pPr marL="285750" indent="-285750">
              <a:buFontTx/>
              <a:buChar char="-"/>
            </a:pPr>
            <a:endParaRPr lang="en-US" sz="1400" dirty="0"/>
          </a:p>
          <a:p>
            <a:r>
              <a:rPr lang="en-US" sz="1400" dirty="0" smtClean="0"/>
              <a:t>Storage and DEM/DET charge shall be calculated basing on type of cargo.</a:t>
            </a:r>
            <a:endParaRPr lang="vi-VN" sz="1400" dirty="0"/>
          </a:p>
        </p:txBody>
      </p:sp>
      <p:pic>
        <p:nvPicPr>
          <p:cNvPr id="7" name="Picture 2" descr="C:\Users\ADMIN\Desktop\logo.jpg"/>
          <p:cNvPicPr>
            <a:picLocks noChangeAspect="1" noChangeArrowheads="1"/>
          </p:cNvPicPr>
          <p:nvPr/>
        </p:nvPicPr>
        <p:blipFill>
          <a:blip r:embed="rId3" cstate="print"/>
          <a:srcRect/>
          <a:stretch>
            <a:fillRect/>
          </a:stretch>
        </p:blipFill>
        <p:spPr bwMode="auto">
          <a:xfrm>
            <a:off x="18472" y="5681790"/>
            <a:ext cx="1447800" cy="1176210"/>
          </a:xfrm>
          <a:prstGeom prst="rect">
            <a:avLst/>
          </a:prstGeom>
          <a:noFill/>
        </p:spPr>
      </p:pic>
    </p:spTree>
    <p:extLst>
      <p:ext uri="{BB962C8B-B14F-4D97-AF65-F5344CB8AC3E}">
        <p14:creationId xmlns:p14="http://schemas.microsoft.com/office/powerpoint/2010/main" xmlns="" val="241973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ko-KR" sz="3000" dirty="0">
                <a:solidFill>
                  <a:schemeClr val="bg1"/>
                </a:solidFill>
                <a:effectLst>
                  <a:glow rad="63500">
                    <a:srgbClr val="FFFF66">
                      <a:alpha val="40000"/>
                    </a:srgbClr>
                  </a:glow>
                </a:effectLst>
                <a:latin typeface="Times New Roman" pitchFamily="18" charset="0"/>
                <a:ea typeface="HY헤드라인M" pitchFamily="18" charset="-127"/>
                <a:cs typeface="Times New Roman" pitchFamily="18" charset="0"/>
              </a:rPr>
              <a:t>Transit time</a:t>
            </a:r>
            <a:r>
              <a:rPr lang="ko-KR" altLang="en-US" b="1" dirty="0">
                <a:solidFill>
                  <a:srgbClr val="00CCFF"/>
                </a:solidFill>
                <a:effectLst>
                  <a:glow rad="63500">
                    <a:srgbClr val="FFFF66">
                      <a:alpha val="40000"/>
                    </a:srgbClr>
                  </a:glow>
                  <a:outerShdw blurRad="50800" dist="38100" dir="8100000" algn="tr" rotWithShape="0">
                    <a:prstClr val="black">
                      <a:alpha val="40000"/>
                    </a:prstClr>
                  </a:outerShdw>
                </a:effectLst>
                <a:latin typeface="HY헤드라인M" pitchFamily="18" charset="-127"/>
                <a:ea typeface="HY헤드라인M" pitchFamily="18" charset="-127"/>
              </a:rPr>
              <a:t/>
            </a:r>
            <a:br>
              <a:rPr lang="ko-KR" altLang="en-US" b="1" dirty="0">
                <a:solidFill>
                  <a:srgbClr val="00CCFF"/>
                </a:solidFill>
                <a:effectLst>
                  <a:glow rad="63500">
                    <a:srgbClr val="FFFF66">
                      <a:alpha val="40000"/>
                    </a:srgbClr>
                  </a:glow>
                  <a:outerShdw blurRad="50800" dist="38100" dir="8100000" algn="tr" rotWithShape="0">
                    <a:prstClr val="black">
                      <a:alpha val="40000"/>
                    </a:prstClr>
                  </a:outerShdw>
                </a:effectLst>
                <a:latin typeface="HY헤드라인M" pitchFamily="18" charset="-127"/>
                <a:ea typeface="HY헤드라인M" pitchFamily="18" charset="-127"/>
              </a:rPr>
            </a:br>
            <a:endParaRPr lang="vi-VN"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3693" y="990600"/>
            <a:ext cx="7772400" cy="3581400"/>
          </a:xfrm>
          <a:prstGeom prst="rect">
            <a:avLst/>
          </a:prstGeom>
        </p:spPr>
      </p:pic>
      <p:graphicFrame>
        <p:nvGraphicFramePr>
          <p:cNvPr id="12" name="표 30"/>
          <p:cNvGraphicFramePr>
            <a:graphicFrameLocks noGrp="1"/>
          </p:cNvGraphicFramePr>
          <p:nvPr>
            <p:extLst>
              <p:ext uri="{D42A27DB-BD31-4B8C-83A1-F6EECF244321}">
                <p14:modId xmlns:p14="http://schemas.microsoft.com/office/powerpoint/2010/main" xmlns="" val="32928126"/>
              </p:ext>
            </p:extLst>
          </p:nvPr>
        </p:nvGraphicFramePr>
        <p:xfrm>
          <a:off x="1905000" y="4800600"/>
          <a:ext cx="5943600" cy="1337196"/>
        </p:xfrm>
        <a:graphic>
          <a:graphicData uri="http://schemas.openxmlformats.org/drawingml/2006/table">
            <a:tbl>
              <a:tblPr firstRow="1" bandRow="1">
                <a:tableStyleId>{5C22544A-7EE6-4342-B048-85BDC9FD1C3A}</a:tableStyleId>
              </a:tblPr>
              <a:tblGrid>
                <a:gridCol w="1485900"/>
                <a:gridCol w="1485900"/>
                <a:gridCol w="1485900"/>
                <a:gridCol w="1485900"/>
              </a:tblGrid>
              <a:tr h="445732">
                <a:tc>
                  <a:txBody>
                    <a:bodyPr/>
                    <a:lstStyle/>
                    <a:p>
                      <a:pPr latinLnBrk="1"/>
                      <a:r>
                        <a:rPr lang="en-US" altLang="ko-KR" sz="1200" dirty="0" err="1" smtClean="0">
                          <a:solidFill>
                            <a:schemeClr val="tx1"/>
                          </a:solidFill>
                        </a:rPr>
                        <a:t>Busan</a:t>
                      </a:r>
                      <a:r>
                        <a:rPr lang="en-US" altLang="ko-KR" sz="1200" dirty="0" smtClean="0">
                          <a:solidFill>
                            <a:schemeClr val="tx1"/>
                          </a:solidFill>
                        </a:rPr>
                        <a:t>-</a:t>
                      </a:r>
                      <a:r>
                        <a:rPr lang="en-US" altLang="ko-KR" sz="1200" baseline="0" dirty="0" smtClean="0">
                          <a:solidFill>
                            <a:schemeClr val="tx1"/>
                          </a:solidFill>
                        </a:rPr>
                        <a:t> </a:t>
                      </a:r>
                      <a:r>
                        <a:rPr lang="en-US" altLang="ko-KR" sz="1200" baseline="0" dirty="0" err="1" smtClean="0">
                          <a:solidFill>
                            <a:schemeClr val="tx1"/>
                          </a:solidFill>
                        </a:rPr>
                        <a:t>Hai</a:t>
                      </a:r>
                      <a:r>
                        <a:rPr lang="en-US" altLang="ko-KR" sz="1200" baseline="0" dirty="0" smtClean="0">
                          <a:solidFill>
                            <a:schemeClr val="tx1"/>
                          </a:solidFill>
                        </a:rPr>
                        <a:t> </a:t>
                      </a:r>
                      <a:r>
                        <a:rPr lang="en-US" altLang="ko-KR" sz="1200" baseline="0" dirty="0" err="1" smtClean="0">
                          <a:solidFill>
                            <a:schemeClr val="tx1"/>
                          </a:solidFill>
                        </a:rPr>
                        <a:t>Phong</a:t>
                      </a:r>
                      <a:endParaRPr lang="en-US" altLang="ko-KR" sz="1200" baseline="0" dirty="0" smtClean="0">
                        <a:solidFill>
                          <a:schemeClr val="tx1"/>
                        </a:solidFill>
                      </a:endParaRPr>
                    </a:p>
                    <a:p>
                      <a:pPr latinLnBrk="1"/>
                      <a:endParaRPr lang="ko-KR" altLang="en-US" sz="1200" dirty="0">
                        <a:solidFill>
                          <a:schemeClr val="tx1"/>
                        </a:solidFill>
                      </a:endParaRPr>
                    </a:p>
                  </a:txBody>
                  <a:tcPr marL="68580" marR="68580" marT="34290" marB="34290"/>
                </a:tc>
                <a:tc>
                  <a:txBody>
                    <a:bodyPr/>
                    <a:lstStyle/>
                    <a:p>
                      <a:pPr latinLnBrk="1"/>
                      <a:r>
                        <a:rPr lang="en-GB" altLang="ko-KR" sz="1200" dirty="0" smtClean="0">
                          <a:solidFill>
                            <a:srgbClr val="000000"/>
                          </a:solidFill>
                          <a:latin typeface="DB Office"/>
                        </a:rPr>
                        <a:t>Osaka</a:t>
                      </a:r>
                      <a:r>
                        <a:rPr lang="en-US" altLang="ko-KR" sz="1200" dirty="0" smtClean="0">
                          <a:solidFill>
                            <a:schemeClr val="tx1"/>
                          </a:solidFill>
                        </a:rPr>
                        <a:t>-Haiphong</a:t>
                      </a:r>
                      <a:endParaRPr lang="ko-KR" altLang="en-US" sz="1200" dirty="0">
                        <a:solidFill>
                          <a:schemeClr val="tx1"/>
                        </a:solidFill>
                      </a:endParaRPr>
                    </a:p>
                  </a:txBody>
                  <a:tcPr marL="68580" marR="68580" marT="34290" marB="34290"/>
                </a:tc>
                <a:tc>
                  <a:txBody>
                    <a:bodyPr/>
                    <a:lstStyle/>
                    <a:p>
                      <a:pPr latinLnBrk="1"/>
                      <a:r>
                        <a:rPr lang="en-US" altLang="ko-KR" sz="1200" dirty="0" smtClean="0">
                          <a:solidFill>
                            <a:schemeClr val="tx1"/>
                          </a:solidFill>
                        </a:rPr>
                        <a:t>INC-Haiphong</a:t>
                      </a:r>
                      <a:endParaRPr lang="ko-KR" altLang="en-US" sz="1200" dirty="0">
                        <a:solidFill>
                          <a:schemeClr val="tx1"/>
                        </a:solidFill>
                      </a:endParaRPr>
                    </a:p>
                  </a:txBody>
                  <a:tcPr marL="68580" marR="68580" marT="34290" marB="34290"/>
                </a:tc>
                <a:tc>
                  <a:txBody>
                    <a:bodyPr/>
                    <a:lstStyle/>
                    <a:p>
                      <a:pPr latinLnBrk="1"/>
                      <a:r>
                        <a:rPr lang="en-US" altLang="ko-KR" sz="1200" dirty="0" smtClean="0">
                          <a:solidFill>
                            <a:schemeClr val="tx1"/>
                          </a:solidFill>
                        </a:rPr>
                        <a:t>Shanghai- Haiphong</a:t>
                      </a:r>
                      <a:endParaRPr lang="ko-KR" altLang="en-US" sz="1200" dirty="0">
                        <a:solidFill>
                          <a:schemeClr val="tx1"/>
                        </a:solidFill>
                      </a:endParaRPr>
                    </a:p>
                  </a:txBody>
                  <a:tcPr marL="68580" marR="68580" marT="34290" marB="34290"/>
                </a:tc>
              </a:tr>
              <a:tr h="891464">
                <a:tc>
                  <a:txBody>
                    <a:bodyPr/>
                    <a:lstStyle/>
                    <a:p>
                      <a:pPr algn="ctr" latinLnBrk="1"/>
                      <a:endParaRPr lang="en-US" altLang="ko-KR" sz="1100" b="1" dirty="0" smtClean="0"/>
                    </a:p>
                    <a:p>
                      <a:pPr algn="ctr" latinLnBrk="1"/>
                      <a:endParaRPr lang="en-US" altLang="ko-KR" sz="1100" b="1" dirty="0" smtClean="0"/>
                    </a:p>
                    <a:p>
                      <a:pPr algn="ctr" latinLnBrk="1"/>
                      <a:r>
                        <a:rPr lang="en-US" altLang="ko-KR" sz="1100" b="1" dirty="0" smtClean="0"/>
                        <a:t>5-6 days</a:t>
                      </a:r>
                      <a:endParaRPr lang="ko-KR" altLang="en-US" sz="1100" b="1" dirty="0"/>
                    </a:p>
                  </a:txBody>
                  <a:tcPr marL="68580" marR="68580" marT="34290" marB="34290"/>
                </a:tc>
                <a:tc>
                  <a:txBody>
                    <a:bodyPr/>
                    <a:lstStyle/>
                    <a:p>
                      <a:pPr algn="ctr" latinLnBrk="1"/>
                      <a:endParaRPr lang="en-US" altLang="ko-KR" sz="1100" b="1" dirty="0" smtClean="0"/>
                    </a:p>
                    <a:p>
                      <a:pPr algn="ctr" latinLnBrk="1"/>
                      <a:endParaRPr lang="en-US" altLang="ko-KR" sz="1100" b="1" dirty="0" smtClean="0"/>
                    </a:p>
                    <a:p>
                      <a:pPr algn="ctr" latinLnBrk="1"/>
                      <a:r>
                        <a:rPr lang="en-US" altLang="ko-KR" sz="1100" b="1" dirty="0" smtClean="0"/>
                        <a:t>6-7 days</a:t>
                      </a:r>
                      <a:endParaRPr lang="ko-KR" altLang="en-US" sz="1100" b="1" dirty="0"/>
                    </a:p>
                  </a:txBody>
                  <a:tcPr marL="68580" marR="68580" marT="34290" marB="34290"/>
                </a:tc>
                <a:tc>
                  <a:txBody>
                    <a:bodyPr/>
                    <a:lstStyle/>
                    <a:p>
                      <a:pPr algn="ctr" latinLnBrk="1"/>
                      <a:endParaRPr lang="en-US" altLang="ko-KR" sz="1100" b="1" dirty="0" smtClean="0"/>
                    </a:p>
                    <a:p>
                      <a:pPr algn="ctr" latinLnBrk="1"/>
                      <a:endParaRPr lang="en-US" altLang="ko-KR" sz="1100" b="1" dirty="0" smtClean="0"/>
                    </a:p>
                    <a:p>
                      <a:pPr algn="ctr" latinLnBrk="1"/>
                      <a:r>
                        <a:rPr lang="en-US" altLang="ko-KR" sz="1100" b="1" dirty="0" smtClean="0"/>
                        <a:t>7-8 days</a:t>
                      </a:r>
                      <a:endParaRPr lang="ko-KR" altLang="en-US" sz="1100" b="1" dirty="0"/>
                    </a:p>
                  </a:txBody>
                  <a:tcPr marL="68580" marR="68580" marT="34290" marB="34290"/>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b="1" dirty="0" smtClean="0"/>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b="1" dirty="0" smtClean="0"/>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dirty="0" smtClean="0"/>
                        <a:t>5-6 days</a:t>
                      </a:r>
                      <a:endParaRPr lang="ko-KR" altLang="en-US" sz="1100" b="1" dirty="0" smtClean="0"/>
                    </a:p>
                    <a:p>
                      <a:pPr algn="ctr" latinLnBrk="1"/>
                      <a:endParaRPr lang="ko-KR" altLang="en-US" sz="1100" b="1" dirty="0"/>
                    </a:p>
                  </a:txBody>
                  <a:tcPr marL="68580" marR="68580" marT="34290" marB="34290"/>
                </a:tc>
              </a:tr>
            </a:tbl>
          </a:graphicData>
        </a:graphic>
      </p:graphicFrame>
      <p:pic>
        <p:nvPicPr>
          <p:cNvPr id="6" name="Picture 2" descr="C:\Users\ADMIN\Desktop\logo.jpg"/>
          <p:cNvPicPr>
            <a:picLocks noChangeAspect="1" noChangeArrowheads="1"/>
          </p:cNvPicPr>
          <p:nvPr/>
        </p:nvPicPr>
        <p:blipFill>
          <a:blip r:embed="rId3" cstate="print"/>
          <a:srcRect/>
          <a:stretch>
            <a:fillRect/>
          </a:stretch>
        </p:blipFill>
        <p:spPr bwMode="auto">
          <a:xfrm>
            <a:off x="18472" y="5681790"/>
            <a:ext cx="1447800" cy="1176210"/>
          </a:xfrm>
          <a:prstGeom prst="rect">
            <a:avLst/>
          </a:prstGeom>
          <a:noFill/>
        </p:spPr>
      </p:pic>
    </p:spTree>
    <p:extLst>
      <p:ext uri="{BB962C8B-B14F-4D97-AF65-F5344CB8AC3E}">
        <p14:creationId xmlns:p14="http://schemas.microsoft.com/office/powerpoint/2010/main" xmlns="" val="2142354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pPr algn="l"/>
            <a:r>
              <a:rPr lang="en-US" altLang="ko-KR" sz="3000" b="1" dirty="0">
                <a:solidFill>
                  <a:schemeClr val="bg1"/>
                </a:solidFill>
                <a:latin typeface="Times New Roman" pitchFamily="18" charset="0"/>
                <a:cs typeface="Times New Roman" pitchFamily="18" charset="0"/>
              </a:rPr>
              <a:t>PROJECT EXPERIENCE</a:t>
            </a:r>
            <a:endParaRPr lang="vi-VN" sz="3000" b="1" dirty="0">
              <a:solidFill>
                <a:schemeClr val="bg1"/>
              </a:solidFill>
              <a:latin typeface="Times New Roman" pitchFamily="18" charset="0"/>
              <a:cs typeface="Times New Roman" pitchFamily="18"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3000" y="4191000"/>
            <a:ext cx="3429000" cy="1942046"/>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181600" y="4114800"/>
            <a:ext cx="3505200" cy="208691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43000" y="1219200"/>
            <a:ext cx="3140968" cy="2355726"/>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181600" y="1219200"/>
            <a:ext cx="3180695" cy="2389254"/>
          </a:xfrm>
          <a:prstGeom prst="rect">
            <a:avLst/>
          </a:prstGeom>
        </p:spPr>
      </p:pic>
      <p:sp>
        <p:nvSpPr>
          <p:cNvPr id="13" name="제목 1"/>
          <p:cNvSpPr txBox="1">
            <a:spLocks/>
          </p:cNvSpPr>
          <p:nvPr/>
        </p:nvSpPr>
        <p:spPr>
          <a:xfrm>
            <a:off x="2362200" y="3657600"/>
            <a:ext cx="4860881" cy="571504"/>
          </a:xfrm>
          <a:prstGeom prst="rect">
            <a:avLst/>
          </a:prstGeom>
        </p:spPr>
        <p:txBody>
          <a:bodyPr vert="horz" lIns="91440" tIns="45720" rIns="91440" bIns="45720" rtlCol="0" anchor="ctr">
            <a:normAutofit/>
          </a:bodyPr>
          <a:lstStyle/>
          <a:p>
            <a:pPr lvl="0">
              <a:spcBef>
                <a:spcPct val="0"/>
              </a:spcBef>
            </a:pPr>
            <a:r>
              <a:rPr lang="en-US" altLang="ko-KR" sz="1200" b="1" dirty="0" smtClean="0">
                <a:latin typeface="Arial" pitchFamily="34" charset="0"/>
                <a:cs typeface="Arial" pitchFamily="34" charset="0"/>
              </a:rPr>
              <a:t>1. </a:t>
            </a:r>
            <a:r>
              <a:rPr lang="en-US" altLang="ko-KR" sz="1400" b="1" dirty="0" smtClean="0">
                <a:latin typeface="Arial" pitchFamily="34" charset="0"/>
                <a:cs typeface="Arial" pitchFamily="34" charset="0"/>
              </a:rPr>
              <a:t>Delivery  and installation for  factory in </a:t>
            </a:r>
            <a:r>
              <a:rPr lang="en-US" altLang="ko-KR" sz="1400" b="1" dirty="0" err="1" smtClean="0">
                <a:latin typeface="Arial" pitchFamily="34" charset="0"/>
                <a:cs typeface="Arial" pitchFamily="34" charset="0"/>
              </a:rPr>
              <a:t>Bac</a:t>
            </a:r>
            <a:r>
              <a:rPr lang="en-US" altLang="ko-KR" sz="1400" b="1" dirty="0" smtClean="0">
                <a:latin typeface="Arial" pitchFamily="34" charset="0"/>
                <a:cs typeface="Arial" pitchFamily="34" charset="0"/>
              </a:rPr>
              <a:t> </a:t>
            </a:r>
            <a:r>
              <a:rPr lang="en-US" altLang="ko-KR" sz="1400" b="1" dirty="0" err="1" smtClean="0">
                <a:latin typeface="Arial" pitchFamily="34" charset="0"/>
                <a:cs typeface="Arial" pitchFamily="34" charset="0"/>
              </a:rPr>
              <a:t>Ninh</a:t>
            </a:r>
            <a:endParaRPr lang="ko-KR" altLang="en-US" sz="1400" b="1" dirty="0">
              <a:latin typeface="Arial" pitchFamily="34" charset="0"/>
              <a:cs typeface="Arial" pitchFamily="34" charset="0"/>
            </a:endParaRPr>
          </a:p>
        </p:txBody>
      </p:sp>
      <p:pic>
        <p:nvPicPr>
          <p:cNvPr id="15" name="Picture 2" descr="C:\Users\ADMIN\Desktop\logo.jpg"/>
          <p:cNvPicPr>
            <a:picLocks noChangeAspect="1" noChangeArrowheads="1"/>
          </p:cNvPicPr>
          <p:nvPr/>
        </p:nvPicPr>
        <p:blipFill>
          <a:blip r:embed="rId6" cstate="print"/>
          <a:srcRect/>
          <a:stretch>
            <a:fillRect/>
          </a:stretch>
        </p:blipFill>
        <p:spPr bwMode="auto">
          <a:xfrm>
            <a:off x="18472" y="5681790"/>
            <a:ext cx="1447800" cy="1176210"/>
          </a:xfrm>
          <a:prstGeom prst="rect">
            <a:avLst/>
          </a:prstGeom>
          <a:noFill/>
        </p:spPr>
      </p:pic>
    </p:spTree>
    <p:extLst>
      <p:ext uri="{BB962C8B-B14F-4D97-AF65-F5344CB8AC3E}">
        <p14:creationId xmlns:p14="http://schemas.microsoft.com/office/powerpoint/2010/main" xmlns="" val="1641509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5029200" cy="715962"/>
          </a:xfrm>
        </p:spPr>
        <p:txBody>
          <a:bodyPr/>
          <a:lstStyle/>
          <a:p>
            <a:pPr algn="l"/>
            <a:r>
              <a:rPr lang="en-US" sz="3000" b="1" dirty="0" smtClean="0">
                <a:solidFill>
                  <a:schemeClr val="bg1"/>
                </a:solidFill>
                <a:latin typeface="Times New Roman" pitchFamily="18" charset="0"/>
                <a:cs typeface="Times New Roman" pitchFamily="18" charset="0"/>
              </a:rPr>
              <a:t>PACKING – SERVICE</a:t>
            </a:r>
            <a:endParaRPr lang="vi-VN" sz="3000" b="1" dirty="0">
              <a:solidFill>
                <a:schemeClr val="bg1"/>
              </a:solidFill>
              <a:latin typeface="Times New Roman" pitchFamily="18" charset="0"/>
              <a:cs typeface="Times New Roman" pitchFamily="18" charset="0"/>
            </a:endParaRPr>
          </a:p>
        </p:txBody>
      </p:sp>
      <p:pic>
        <p:nvPicPr>
          <p:cNvPr id="5" name="Picture 4"/>
          <p:cNvPicPr>
            <a:picLocks noChangeAspect="1"/>
          </p:cNvPicPr>
          <p:nvPr/>
        </p:nvPicPr>
        <p:blipFill>
          <a:blip r:embed="rId2" cstate="print"/>
          <a:stretch>
            <a:fillRect/>
          </a:stretch>
        </p:blipFill>
        <p:spPr>
          <a:xfrm>
            <a:off x="1066800" y="1372737"/>
            <a:ext cx="2556164" cy="2098344"/>
          </a:xfrm>
          <a:prstGeom prst="rect">
            <a:avLst/>
          </a:prstGeom>
        </p:spPr>
      </p:pic>
      <p:pic>
        <p:nvPicPr>
          <p:cNvPr id="6" name="Picture 5"/>
          <p:cNvPicPr>
            <a:picLocks noChangeAspect="1"/>
          </p:cNvPicPr>
          <p:nvPr/>
        </p:nvPicPr>
        <p:blipFill>
          <a:blip r:embed="rId3" cstate="print"/>
          <a:stretch>
            <a:fillRect/>
          </a:stretch>
        </p:blipFill>
        <p:spPr>
          <a:xfrm>
            <a:off x="3947614" y="1371600"/>
            <a:ext cx="4129585" cy="2099481"/>
          </a:xfrm>
          <a:prstGeom prst="rect">
            <a:avLst/>
          </a:prstGeom>
        </p:spPr>
      </p:pic>
      <p:pic>
        <p:nvPicPr>
          <p:cNvPr id="3078" name="Picture 6" descr="https://fbcdn-sphotos-a-a.akamaihd.net/hphotos-ak-xtf1/v/t1.0-9/11429765_677083869093144_2204648897435088474_n.jpg?oh=ce4129e8d64010915bdd5e9022eb6eb9&amp;oe=57790E15&amp;__gda__=1468252750_426141b8e1d88bbbf8ed597024a27d2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46595" y="3907208"/>
            <a:ext cx="2582404" cy="2218955"/>
          </a:xfrm>
          <a:prstGeom prst="rect">
            <a:avLst/>
          </a:prstGeom>
          <a:noFill/>
          <a:extLst>
            <a:ext uri="{909E8E84-426E-40DD-AFC4-6F175D3DCCD1}">
              <a14:hiddenFill xmlns:a14="http://schemas.microsoft.com/office/drawing/2010/main" xmlns="">
                <a:solidFill>
                  <a:srgbClr val="FFFFFF"/>
                </a:solidFill>
              </a14:hiddenFill>
            </a:ext>
          </a:extLst>
        </p:spPr>
      </p:pic>
      <p:pic>
        <p:nvPicPr>
          <p:cNvPr id="3079" name="Picture 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45506" y="3889729"/>
            <a:ext cx="3733800" cy="23409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제목 1"/>
          <p:cNvSpPr txBox="1">
            <a:spLocks/>
          </p:cNvSpPr>
          <p:nvPr/>
        </p:nvSpPr>
        <p:spPr>
          <a:xfrm>
            <a:off x="2317586" y="3335704"/>
            <a:ext cx="4860881" cy="571504"/>
          </a:xfrm>
          <a:prstGeom prst="rect">
            <a:avLst/>
          </a:prstGeom>
        </p:spPr>
        <p:txBody>
          <a:bodyPr vert="horz" lIns="91440" tIns="45720" rIns="91440" bIns="45720" rtlCol="0" anchor="ctr">
            <a:normAutofit/>
          </a:bodyPr>
          <a:lstStyle/>
          <a:p>
            <a:pPr lvl="0">
              <a:spcBef>
                <a:spcPct val="0"/>
              </a:spcBef>
            </a:pPr>
            <a:r>
              <a:rPr lang="en-US" altLang="ko-KR" sz="1200" b="1" dirty="0" smtClean="0"/>
              <a:t>Wooden packing and </a:t>
            </a:r>
            <a:r>
              <a:rPr lang="en-US" altLang="ko-KR" sz="1200" b="1" dirty="0" err="1" smtClean="0"/>
              <a:t>tuffing</a:t>
            </a:r>
            <a:r>
              <a:rPr lang="en-US" altLang="ko-KR" sz="1200" b="1" dirty="0" smtClean="0"/>
              <a:t> in container at HUNG YEN factory.</a:t>
            </a:r>
          </a:p>
        </p:txBody>
      </p:sp>
      <p:pic>
        <p:nvPicPr>
          <p:cNvPr id="9" name="Picture 2" descr="C:\Users\ADMIN\Desktop\logo.jpg"/>
          <p:cNvPicPr>
            <a:picLocks noChangeAspect="1" noChangeArrowheads="1"/>
          </p:cNvPicPr>
          <p:nvPr/>
        </p:nvPicPr>
        <p:blipFill>
          <a:blip r:embed="rId6" cstate="print"/>
          <a:srcRect/>
          <a:stretch>
            <a:fillRect/>
          </a:stretch>
        </p:blipFill>
        <p:spPr bwMode="auto">
          <a:xfrm>
            <a:off x="18472" y="5681790"/>
            <a:ext cx="1447800" cy="1176210"/>
          </a:xfrm>
          <a:prstGeom prst="rect">
            <a:avLst/>
          </a:prstGeom>
          <a:noFill/>
        </p:spPr>
      </p:pic>
    </p:spTree>
    <p:extLst>
      <p:ext uri="{BB962C8B-B14F-4D97-AF65-F5344CB8AC3E}">
        <p14:creationId xmlns:p14="http://schemas.microsoft.com/office/powerpoint/2010/main" xmlns="" val="764455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715962"/>
          </a:xfrm>
        </p:spPr>
        <p:txBody>
          <a:bodyPr/>
          <a:lstStyle/>
          <a:p>
            <a:pPr algn="l"/>
            <a:r>
              <a:rPr lang="vi-VN" sz="3000" b="1" dirty="0" smtClean="0">
                <a:solidFill>
                  <a:schemeClr val="bg1"/>
                </a:solidFill>
              </a:rPr>
              <a:t>CROSS BORDER TRANSPORT</a:t>
            </a:r>
            <a:endParaRPr lang="vi-VN" dirty="0"/>
          </a:p>
        </p:txBody>
      </p:sp>
      <p:pic>
        <p:nvPicPr>
          <p:cNvPr id="5" name="Picture 4"/>
          <p:cNvPicPr>
            <a:picLocks noChangeAspect="1"/>
          </p:cNvPicPr>
          <p:nvPr/>
        </p:nvPicPr>
        <p:blipFill>
          <a:blip r:embed="rId3" cstate="print"/>
          <a:stretch>
            <a:fillRect/>
          </a:stretch>
        </p:blipFill>
        <p:spPr>
          <a:xfrm>
            <a:off x="152400" y="914400"/>
            <a:ext cx="8820183" cy="3212326"/>
          </a:xfrm>
          <a:prstGeom prst="rect">
            <a:avLst/>
          </a:prstGeom>
        </p:spPr>
      </p:pic>
      <p:pic>
        <p:nvPicPr>
          <p:cNvPr id="9" name="Picture 8"/>
          <p:cNvPicPr>
            <a:picLocks noChangeAspect="1"/>
          </p:cNvPicPr>
          <p:nvPr/>
        </p:nvPicPr>
        <p:blipFill>
          <a:blip r:embed="rId4" cstate="print"/>
          <a:stretch>
            <a:fillRect/>
          </a:stretch>
        </p:blipFill>
        <p:spPr>
          <a:xfrm>
            <a:off x="1371600" y="4380137"/>
            <a:ext cx="7357264" cy="1944463"/>
          </a:xfrm>
          <a:prstGeom prst="rect">
            <a:avLst/>
          </a:prstGeom>
        </p:spPr>
      </p:pic>
      <p:pic>
        <p:nvPicPr>
          <p:cNvPr id="10" name="Picture 2" descr="C:\Users\ADMIN\Desktop\logo.jpg"/>
          <p:cNvPicPr>
            <a:picLocks noChangeAspect="1" noChangeArrowheads="1"/>
          </p:cNvPicPr>
          <p:nvPr/>
        </p:nvPicPr>
        <p:blipFill>
          <a:blip r:embed="rId5" cstate="print"/>
          <a:srcRect/>
          <a:stretch>
            <a:fillRect/>
          </a:stretch>
        </p:blipFill>
        <p:spPr bwMode="auto">
          <a:xfrm>
            <a:off x="18472" y="5681790"/>
            <a:ext cx="1447800" cy="1176210"/>
          </a:xfrm>
          <a:prstGeom prst="rect">
            <a:avLst/>
          </a:prstGeom>
          <a:noFill/>
        </p:spPr>
      </p:pic>
      <p:pic>
        <p:nvPicPr>
          <p:cNvPr id="11" name="Picture 2" descr="C:\Users\ADMIN\Desktop\logo.jpg"/>
          <p:cNvPicPr>
            <a:picLocks noChangeAspect="1" noChangeArrowheads="1"/>
          </p:cNvPicPr>
          <p:nvPr/>
        </p:nvPicPr>
        <p:blipFill>
          <a:blip r:embed="rId6" cstate="print"/>
          <a:srcRect/>
          <a:stretch>
            <a:fillRect/>
          </a:stretch>
        </p:blipFill>
        <p:spPr bwMode="auto">
          <a:xfrm>
            <a:off x="6781800" y="2957952"/>
            <a:ext cx="990600" cy="609600"/>
          </a:xfrm>
          <a:prstGeom prst="rect">
            <a:avLst/>
          </a:prstGeom>
          <a:noFill/>
        </p:spPr>
      </p:pic>
      <p:pic>
        <p:nvPicPr>
          <p:cNvPr id="12" name="Picture 2" descr="C:\Users\ADMIN\Desktop\logo.jpg"/>
          <p:cNvPicPr>
            <a:picLocks noChangeAspect="1" noChangeArrowheads="1"/>
          </p:cNvPicPr>
          <p:nvPr/>
        </p:nvPicPr>
        <p:blipFill>
          <a:blip r:embed="rId7" cstate="print"/>
          <a:srcRect/>
          <a:stretch>
            <a:fillRect/>
          </a:stretch>
        </p:blipFill>
        <p:spPr bwMode="auto">
          <a:xfrm>
            <a:off x="3429000" y="2438400"/>
            <a:ext cx="838200" cy="386862"/>
          </a:xfrm>
          <a:prstGeom prst="rect">
            <a:avLst/>
          </a:prstGeom>
          <a:noFill/>
        </p:spPr>
      </p:pic>
    </p:spTree>
    <p:extLst>
      <p:ext uri="{BB962C8B-B14F-4D97-AF65-F5344CB8AC3E}">
        <p14:creationId xmlns:p14="http://schemas.microsoft.com/office/powerpoint/2010/main" xmlns="" val="1365139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p:cNvSpPr txBox="1">
            <a:spLocks noChangeArrowheads="1"/>
          </p:cNvSpPr>
          <p:nvPr/>
        </p:nvSpPr>
        <p:spPr bwMode="auto">
          <a:xfrm>
            <a:off x="457200" y="228600"/>
            <a:ext cx="60960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a:solidFill>
                  <a:schemeClr val="bg1"/>
                </a:solidFill>
                <a:latin typeface="Times New Roman" pitchFamily="18" charset="0"/>
                <a:cs typeface="Times New Roman" pitchFamily="18" charset="0"/>
              </a:rPr>
              <a:t>TOP MARKETS &amp; INDUSTRIES</a:t>
            </a:r>
          </a:p>
        </p:txBody>
      </p:sp>
      <p:sp>
        <p:nvSpPr>
          <p:cNvPr id="9219" name="Rectangle 3"/>
          <p:cNvSpPr>
            <a:spLocks noChangeArrowheads="1"/>
          </p:cNvSpPr>
          <p:nvPr/>
        </p:nvSpPr>
        <p:spPr bwMode="auto">
          <a:xfrm>
            <a:off x="1524000" y="1066800"/>
            <a:ext cx="4052888" cy="5574064"/>
          </a:xfrm>
          <a:prstGeom prst="rect">
            <a:avLst/>
          </a:prstGeom>
          <a:solidFill>
            <a:schemeClr val="bg1"/>
          </a:solid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lIns="76420" tIns="39738" rIns="76420" bIns="397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Clr>
                <a:srgbClr val="FF0000"/>
              </a:buClr>
              <a:buSzPct val="80000"/>
              <a:buFontTx/>
              <a:buNone/>
            </a:pPr>
            <a:r>
              <a:rPr lang="en-GB" altLang="zh-CN" sz="1400" b="1" u="sng" dirty="0">
                <a:solidFill>
                  <a:srgbClr val="FF0000"/>
                </a:solidFill>
                <a:latin typeface="DB Office"/>
              </a:rPr>
              <a:t>TOP </a:t>
            </a:r>
            <a:r>
              <a:rPr lang="en-GB" altLang="zh-CN" sz="1400" b="1" u="sng" dirty="0" smtClean="0">
                <a:solidFill>
                  <a:srgbClr val="FF0000"/>
                </a:solidFill>
                <a:latin typeface="DB Office"/>
              </a:rPr>
              <a:t>08 LOCAL:</a:t>
            </a:r>
            <a:endParaRPr lang="en-GB" altLang="zh-CN" sz="1400" b="1" u="sng" dirty="0">
              <a:solidFill>
                <a:srgbClr val="FF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BAC NINH</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VINH PHUC</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BAC GIANG</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HA NAM</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HAI PHONG</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HUNG YEN</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THAI NGUYEN</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NAM DINH</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b="1" dirty="0" smtClean="0">
              <a:solidFill>
                <a:srgbClr val="FF0000"/>
              </a:solidFill>
              <a:latin typeface="DB Office"/>
            </a:endParaRPr>
          </a:p>
          <a:p>
            <a:pPr eaLnBrk="1" hangingPunct="1">
              <a:lnSpc>
                <a:spcPct val="150000"/>
              </a:lnSpc>
              <a:spcBef>
                <a:spcPct val="0"/>
              </a:spcBef>
              <a:buClr>
                <a:srgbClr val="FF0000"/>
              </a:buClr>
              <a:buSzPct val="80000"/>
              <a:buFontTx/>
              <a:buNone/>
            </a:pPr>
            <a:r>
              <a:rPr lang="en-GB" altLang="zh-CN" sz="1400" b="1" dirty="0" smtClean="0">
                <a:solidFill>
                  <a:srgbClr val="FF0000"/>
                </a:solidFill>
                <a:latin typeface="DB Office"/>
              </a:rPr>
              <a:t>TOP 06 OF ORIGIN</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KOREA</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JAPAN</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CHINA</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HONGKONG</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SINGAPORE</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INDIA</a:t>
            </a:r>
            <a:endParaRPr lang="en-GB" altLang="zh-CN" sz="1400" dirty="0">
              <a:solidFill>
                <a:srgbClr val="000000"/>
              </a:solidFill>
              <a:latin typeface="DB Office"/>
            </a:endParaRPr>
          </a:p>
        </p:txBody>
      </p:sp>
      <p:sp>
        <p:nvSpPr>
          <p:cNvPr id="9220" name="Rectangle 3"/>
          <p:cNvSpPr>
            <a:spLocks noChangeArrowheads="1"/>
          </p:cNvSpPr>
          <p:nvPr/>
        </p:nvSpPr>
        <p:spPr bwMode="auto">
          <a:xfrm>
            <a:off x="4724400" y="1066801"/>
            <a:ext cx="4052888" cy="5250898"/>
          </a:xfrm>
          <a:prstGeom prst="rect">
            <a:avLst/>
          </a:prstGeom>
          <a:solidFill>
            <a:schemeClr val="bg1"/>
          </a:solid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wrap="square" lIns="76420" tIns="39738" rIns="76420" bIns="397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Clr>
                <a:srgbClr val="FF0000"/>
              </a:buClr>
              <a:buSzPct val="80000"/>
              <a:buFontTx/>
              <a:buNone/>
            </a:pPr>
            <a:r>
              <a:rPr lang="en-GB" altLang="zh-CN" sz="1400" b="1" u="sng" dirty="0">
                <a:solidFill>
                  <a:srgbClr val="FF0000"/>
                </a:solidFill>
                <a:latin typeface="DB Office"/>
              </a:rPr>
              <a:t>TOP 03 INDUSTRIES:</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Electronics</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Healthcare</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Garment</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dirty="0" smtClean="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dirty="0" smtClean="0">
              <a:solidFill>
                <a:srgbClr val="000000"/>
              </a:solidFill>
              <a:latin typeface="DB Office"/>
            </a:endParaRPr>
          </a:p>
          <a:p>
            <a:pPr eaLnBrk="1" hangingPunct="1">
              <a:lnSpc>
                <a:spcPct val="150000"/>
              </a:lnSpc>
              <a:spcBef>
                <a:spcPct val="0"/>
              </a:spcBef>
              <a:buClr>
                <a:srgbClr val="FF0000"/>
              </a:buClr>
              <a:buSzPct val="80000"/>
              <a:buFontTx/>
              <a:buNone/>
            </a:pPr>
            <a:endParaRPr lang="en-GB" altLang="zh-CN" sz="1400" b="1" dirty="0" smtClean="0">
              <a:solidFill>
                <a:srgbClr val="FF0000"/>
              </a:solidFill>
              <a:latin typeface="DB Office"/>
            </a:endParaRPr>
          </a:p>
          <a:p>
            <a:pPr eaLnBrk="1" hangingPunct="1">
              <a:lnSpc>
                <a:spcPct val="150000"/>
              </a:lnSpc>
              <a:spcBef>
                <a:spcPct val="0"/>
              </a:spcBef>
              <a:buClr>
                <a:srgbClr val="FF0000"/>
              </a:buClr>
              <a:buSzPct val="80000"/>
              <a:buFontTx/>
              <a:buNone/>
            </a:pPr>
            <a:r>
              <a:rPr lang="en-GB" altLang="zh-CN" sz="1400" b="1" dirty="0" smtClean="0">
                <a:solidFill>
                  <a:srgbClr val="FF0000"/>
                </a:solidFill>
                <a:latin typeface="DB Office"/>
              </a:rPr>
              <a:t>TOP 05 OF DESTINATION</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BUSAN / INCHOEN</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SHANGHAI</a:t>
            </a:r>
            <a:endParaRPr lang="en-GB" altLang="zh-CN" sz="1400" dirty="0">
              <a:solidFill>
                <a:srgbClr val="000000"/>
              </a:solidFill>
              <a:latin typeface="DB Office"/>
            </a:endParaRP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a:solidFill>
                  <a:srgbClr val="000000"/>
                </a:solidFill>
                <a:latin typeface="DB Office"/>
              </a:rPr>
              <a:t> </a:t>
            </a:r>
            <a:r>
              <a:rPr lang="en-GB" altLang="zh-CN" sz="1400" dirty="0" smtClean="0">
                <a:solidFill>
                  <a:srgbClr val="000000"/>
                </a:solidFill>
                <a:latin typeface="DB Office"/>
              </a:rPr>
              <a:t>HONGKONG</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YOKOHAMA / OSAKA</a:t>
            </a:r>
          </a:p>
          <a:p>
            <a:pPr eaLnBrk="1" hangingPunct="1">
              <a:lnSpc>
                <a:spcPct val="150000"/>
              </a:lnSpc>
              <a:spcBef>
                <a:spcPct val="0"/>
              </a:spcBef>
              <a:buClr>
                <a:srgbClr val="FF0000"/>
              </a:buClr>
              <a:buSzPct val="80000"/>
              <a:buFont typeface="Wingdings" panose="05000000000000000000" pitchFamily="2" charset="2"/>
              <a:buChar char="§"/>
            </a:pPr>
            <a:r>
              <a:rPr lang="en-GB" altLang="zh-CN" sz="1400" dirty="0" smtClean="0">
                <a:solidFill>
                  <a:srgbClr val="000000"/>
                </a:solidFill>
                <a:latin typeface="DB Office"/>
              </a:rPr>
              <a:t> MUMBAI / CHENNAI</a:t>
            </a:r>
            <a:endParaRPr lang="en-GB" altLang="zh-CN" sz="1400" dirty="0">
              <a:solidFill>
                <a:srgbClr val="000000"/>
              </a:solidFill>
              <a:latin typeface="DB Office"/>
            </a:endParaRPr>
          </a:p>
        </p:txBody>
      </p:sp>
      <p:pic>
        <p:nvPicPr>
          <p:cNvPr id="7" name="Picture 2" descr="C:\Users\ADMIN\Desktop\logo.jpg"/>
          <p:cNvPicPr>
            <a:picLocks noChangeAspect="1" noChangeArrowheads="1"/>
          </p:cNvPicPr>
          <p:nvPr/>
        </p:nvPicPr>
        <p:blipFill>
          <a:blip r:embed="rId2" cstate="print"/>
          <a:srcRect/>
          <a:stretch>
            <a:fillRect/>
          </a:stretch>
        </p:blipFill>
        <p:spPr bwMode="auto">
          <a:xfrm>
            <a:off x="18472" y="5681790"/>
            <a:ext cx="1447800" cy="117621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rrowheads="1"/>
          </p:cNvSpPr>
          <p:nvPr/>
        </p:nvSpPr>
        <p:spPr bwMode="auto">
          <a:xfrm>
            <a:off x="457200" y="228600"/>
            <a:ext cx="48768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3000" b="1" dirty="0" smtClean="0">
                <a:solidFill>
                  <a:schemeClr val="bg1"/>
                </a:solidFill>
                <a:latin typeface="Times New Roman" pitchFamily="18" charset="0"/>
                <a:cs typeface="Times New Roman" pitchFamily="18" charset="0"/>
              </a:rPr>
              <a:t>CUSTOMER REFERENCE</a:t>
            </a:r>
            <a:endParaRPr lang="en-US" sz="3000" b="1" dirty="0">
              <a:solidFill>
                <a:schemeClr val="bg1"/>
              </a:solidFill>
              <a:latin typeface="Times New Roman" pitchFamily="18" charset="0"/>
              <a:cs typeface="Times New Roman" pitchFamily="18"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07657" y="2057400"/>
            <a:ext cx="2021943" cy="1121273"/>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257800" y="3371850"/>
            <a:ext cx="1619250" cy="971550"/>
          </a:xfrm>
          <a:prstGeom prst="rect">
            <a:avLst/>
          </a:prstGeom>
        </p:spPr>
      </p:pic>
      <p:pic>
        <p:nvPicPr>
          <p:cNvPr id="4098" name="Picture 2" descr="http://vieclam.net/Upload/images/2/0/3/20353_24h43.JPG"/>
          <p:cNvPicPr>
            <a:picLocks noChangeAspect="1" noChangeArrowheads="1"/>
          </p:cNvPicPr>
          <p:nvPr/>
        </p:nvPicPr>
        <p:blipFill>
          <a:blip r:embed="rId5" cstate="print"/>
          <a:srcRect/>
          <a:stretch>
            <a:fillRect/>
          </a:stretch>
        </p:blipFill>
        <p:spPr bwMode="auto">
          <a:xfrm>
            <a:off x="457200" y="990600"/>
            <a:ext cx="1752600" cy="1497949"/>
          </a:xfrm>
          <a:prstGeom prst="rect">
            <a:avLst/>
          </a:prstGeom>
          <a:noFill/>
        </p:spPr>
      </p:pic>
      <p:pic>
        <p:nvPicPr>
          <p:cNvPr id="4100" name="Picture 4" descr="https://siva.jsstatic.com/vn/4674/images/logo/4674_logo_0_73483.jpg"/>
          <p:cNvPicPr>
            <a:picLocks noChangeAspect="1" noChangeArrowheads="1"/>
          </p:cNvPicPr>
          <p:nvPr/>
        </p:nvPicPr>
        <p:blipFill>
          <a:blip r:embed="rId6" cstate="print"/>
          <a:srcRect/>
          <a:stretch>
            <a:fillRect/>
          </a:stretch>
        </p:blipFill>
        <p:spPr bwMode="auto">
          <a:xfrm>
            <a:off x="3124200" y="2133600"/>
            <a:ext cx="2133600" cy="1322832"/>
          </a:xfrm>
          <a:prstGeom prst="rect">
            <a:avLst/>
          </a:prstGeom>
          <a:noFill/>
        </p:spPr>
      </p:pic>
      <p:pic>
        <p:nvPicPr>
          <p:cNvPr id="4104" name="Picture 8" descr="https://www.careerlink.vn/image/c05850920a9c63a0266372d5f29fe824?w=130&amp;h=80"/>
          <p:cNvPicPr>
            <a:picLocks noChangeAspect="1" noChangeArrowheads="1"/>
          </p:cNvPicPr>
          <p:nvPr/>
        </p:nvPicPr>
        <p:blipFill>
          <a:blip r:embed="rId7" cstate="print"/>
          <a:srcRect/>
          <a:stretch>
            <a:fillRect/>
          </a:stretch>
        </p:blipFill>
        <p:spPr bwMode="auto">
          <a:xfrm>
            <a:off x="6400800" y="1066800"/>
            <a:ext cx="1905000" cy="1172308"/>
          </a:xfrm>
          <a:prstGeom prst="rect">
            <a:avLst/>
          </a:prstGeom>
          <a:noFill/>
        </p:spPr>
      </p:pic>
      <p:sp>
        <p:nvSpPr>
          <p:cNvPr id="4110" name="AutoShape 14" descr="Kết quả hình ảnh cho LOGO CỦA CÔNG TY tnhh ASEAN TI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12" name="AutoShape 16" descr="Kết quả hình ảnh cho LOGO CỦA CÔNG TY tnhh ASEAN TI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14" name="Picture 18" descr="http://media.bizwebmedia.net/Sites/13624/Data/images/Logo%20khach%20hang/05_%20ASEAN%20TIRE.jpg"/>
          <p:cNvPicPr>
            <a:picLocks noChangeAspect="1" noChangeArrowheads="1"/>
          </p:cNvPicPr>
          <p:nvPr/>
        </p:nvPicPr>
        <p:blipFill>
          <a:blip r:embed="rId8" cstate="print"/>
          <a:srcRect/>
          <a:stretch>
            <a:fillRect/>
          </a:stretch>
        </p:blipFill>
        <p:spPr bwMode="auto">
          <a:xfrm>
            <a:off x="457200" y="2255518"/>
            <a:ext cx="2057400" cy="868682"/>
          </a:xfrm>
          <a:prstGeom prst="rect">
            <a:avLst/>
          </a:prstGeom>
          <a:noFill/>
        </p:spPr>
      </p:pic>
      <p:pic>
        <p:nvPicPr>
          <p:cNvPr id="28" name="Picture 6" descr="http://www.kvc.com.vn/sites/k/kv/kvc/uploads/ckupload/images/adv/jang_won.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33400" y="3386918"/>
            <a:ext cx="1828800" cy="575482"/>
          </a:xfrm>
          <a:prstGeom prst="rect">
            <a:avLst/>
          </a:prstGeom>
          <a:noFill/>
          <a:extLst>
            <a:ext uri="{909E8E84-426E-40DD-AFC4-6F175D3DCCD1}">
              <a14:hiddenFill xmlns:a14="http://schemas.microsoft.com/office/drawing/2010/main" xmlns="">
                <a:solidFill>
                  <a:srgbClr val="FFFFFF"/>
                </a:solidFill>
              </a14:hiddenFill>
            </a:ext>
          </a:extLst>
        </p:spPr>
      </p:pic>
      <p:pic>
        <p:nvPicPr>
          <p:cNvPr id="4118" name="Picture 22" descr="http://www.tcpharma.vn/Images/Image/image021.jpg"/>
          <p:cNvPicPr>
            <a:picLocks noChangeAspect="1" noChangeArrowheads="1"/>
          </p:cNvPicPr>
          <p:nvPr/>
        </p:nvPicPr>
        <p:blipFill>
          <a:blip r:embed="rId10" cstate="print"/>
          <a:srcRect/>
          <a:stretch>
            <a:fillRect/>
          </a:stretch>
        </p:blipFill>
        <p:spPr bwMode="auto">
          <a:xfrm>
            <a:off x="381000" y="4392467"/>
            <a:ext cx="1981199" cy="1246333"/>
          </a:xfrm>
          <a:prstGeom prst="rect">
            <a:avLst/>
          </a:prstGeom>
          <a:noFill/>
        </p:spPr>
      </p:pic>
      <p:pic>
        <p:nvPicPr>
          <p:cNvPr id="4122" name="Picture 26" descr="http://bacninh.vietnamnay.com/upload/default/content/07.2012/1342195486_25.jpg"/>
          <p:cNvPicPr>
            <a:picLocks noChangeAspect="1" noChangeArrowheads="1"/>
          </p:cNvPicPr>
          <p:nvPr/>
        </p:nvPicPr>
        <p:blipFill>
          <a:blip r:embed="rId11" cstate="print"/>
          <a:srcRect/>
          <a:stretch>
            <a:fillRect/>
          </a:stretch>
        </p:blipFill>
        <p:spPr bwMode="auto">
          <a:xfrm>
            <a:off x="3048000" y="4966010"/>
            <a:ext cx="1371600" cy="1053790"/>
          </a:xfrm>
          <a:prstGeom prst="rect">
            <a:avLst/>
          </a:prstGeom>
          <a:noFill/>
        </p:spPr>
      </p:pic>
      <p:pic>
        <p:nvPicPr>
          <p:cNvPr id="4124" name="Picture 28" descr="https://www.careerlink.vn/image/0454b2da4bd4d11193091fad1a69444e?w=130&amp;h=80"/>
          <p:cNvPicPr>
            <a:picLocks noChangeAspect="1" noChangeArrowheads="1"/>
          </p:cNvPicPr>
          <p:nvPr/>
        </p:nvPicPr>
        <p:blipFill>
          <a:blip r:embed="rId12" cstate="print"/>
          <a:srcRect/>
          <a:stretch>
            <a:fillRect/>
          </a:stretch>
        </p:blipFill>
        <p:spPr bwMode="auto">
          <a:xfrm>
            <a:off x="7391400" y="3505200"/>
            <a:ext cx="1362075" cy="838200"/>
          </a:xfrm>
          <a:prstGeom prst="rect">
            <a:avLst/>
          </a:prstGeom>
          <a:noFill/>
        </p:spPr>
      </p:pic>
      <p:pic>
        <p:nvPicPr>
          <p:cNvPr id="2" name="Picture 2" descr="https://encrypted-tbn1.gstatic.com/images?q=tbn:ANd9GcTAyQ_FbYi5rzUpVxBN9vKfEyMEbFwYXswl-eNnWq2_Dt8R14G7"/>
          <p:cNvPicPr>
            <a:picLocks noChangeAspect="1" noChangeArrowheads="1"/>
          </p:cNvPicPr>
          <p:nvPr/>
        </p:nvPicPr>
        <p:blipFill>
          <a:blip r:embed="rId13" cstate="print"/>
          <a:srcRect/>
          <a:stretch>
            <a:fillRect/>
          </a:stretch>
        </p:blipFill>
        <p:spPr bwMode="auto">
          <a:xfrm>
            <a:off x="3124200" y="3276600"/>
            <a:ext cx="1763486" cy="1371600"/>
          </a:xfrm>
          <a:prstGeom prst="rect">
            <a:avLst/>
          </a:prstGeom>
          <a:noFill/>
        </p:spPr>
      </p:pic>
      <p:pic>
        <p:nvPicPr>
          <p:cNvPr id="17" name="Picture 2" descr="C:\Users\ADMIN\Desktop\logo.jpg"/>
          <p:cNvPicPr>
            <a:picLocks noChangeAspect="1" noChangeArrowheads="1"/>
          </p:cNvPicPr>
          <p:nvPr/>
        </p:nvPicPr>
        <p:blipFill>
          <a:blip r:embed="rId14" cstate="print"/>
          <a:srcRect/>
          <a:stretch>
            <a:fillRect/>
          </a:stretch>
        </p:blipFill>
        <p:spPr bwMode="auto">
          <a:xfrm>
            <a:off x="18472" y="5681790"/>
            <a:ext cx="1447800" cy="1176210"/>
          </a:xfrm>
          <a:prstGeom prst="rect">
            <a:avLst/>
          </a:prstGeom>
          <a:noFill/>
        </p:spPr>
      </p:pic>
      <p:pic>
        <p:nvPicPr>
          <p:cNvPr id="3" name="Picture 2"/>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3028950" y="1046237"/>
            <a:ext cx="2457450" cy="1315963"/>
          </a:xfrm>
          <a:prstGeom prst="rect">
            <a:avLst/>
          </a:prstGeom>
        </p:spPr>
      </p:pic>
      <p:pic>
        <p:nvPicPr>
          <p:cNvPr id="18" name="Picture 17" descr="crub vina.png"/>
          <p:cNvPicPr>
            <a:picLocks noChangeAspect="1"/>
          </p:cNvPicPr>
          <p:nvPr/>
        </p:nvPicPr>
        <p:blipFill>
          <a:blip r:embed="rId16" cstate="print"/>
          <a:stretch>
            <a:fillRect/>
          </a:stretch>
        </p:blipFill>
        <p:spPr>
          <a:xfrm>
            <a:off x="4876800" y="5038599"/>
            <a:ext cx="1781424" cy="905001"/>
          </a:xfrm>
          <a:prstGeom prst="rect">
            <a:avLst/>
          </a:prstGeom>
        </p:spPr>
      </p:pic>
      <p:pic>
        <p:nvPicPr>
          <p:cNvPr id="19" name="Picture 18" descr="mj logictics.jpg"/>
          <p:cNvPicPr>
            <a:picLocks noChangeAspect="1"/>
          </p:cNvPicPr>
          <p:nvPr/>
        </p:nvPicPr>
        <p:blipFill>
          <a:blip r:embed="rId17" cstate="print"/>
          <a:stretch>
            <a:fillRect/>
          </a:stretch>
        </p:blipFill>
        <p:spPr>
          <a:xfrm>
            <a:off x="7019925" y="4724400"/>
            <a:ext cx="2047875" cy="1524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dirty="0"/>
          </a:p>
        </p:txBody>
      </p:sp>
      <p:sp>
        <p:nvSpPr>
          <p:cNvPr id="8" name="AutoShape 20" descr="Kết quả hình ảnh cho LOGO CONG TY um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pic>
        <p:nvPicPr>
          <p:cNvPr id="17" name="Picture 3" descr="handshake.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914400"/>
            <a:ext cx="8077200" cy="533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 descr="C:\Users\ADMIN\Desktop\logo.jpg"/>
          <p:cNvPicPr>
            <a:picLocks noChangeAspect="1" noChangeArrowheads="1"/>
          </p:cNvPicPr>
          <p:nvPr/>
        </p:nvPicPr>
        <p:blipFill>
          <a:blip r:embed="rId3" cstate="print"/>
          <a:srcRect/>
          <a:stretch>
            <a:fillRect/>
          </a:stretch>
        </p:blipFill>
        <p:spPr bwMode="auto">
          <a:xfrm>
            <a:off x="228600" y="6248401"/>
            <a:ext cx="1048328" cy="609599"/>
          </a:xfrm>
          <a:prstGeom prst="rect">
            <a:avLst/>
          </a:prstGeom>
          <a:noFill/>
        </p:spPr>
      </p:pic>
    </p:spTree>
    <p:extLst>
      <p:ext uri="{BB962C8B-B14F-4D97-AF65-F5344CB8AC3E}">
        <p14:creationId xmlns:p14="http://schemas.microsoft.com/office/powerpoint/2010/main" xmlns="" val="2900709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Box 4"/>
          <p:cNvSpPr txBox="1">
            <a:spLocks noChangeArrowheads="1"/>
          </p:cNvSpPr>
          <p:nvPr/>
        </p:nvSpPr>
        <p:spPr bwMode="auto">
          <a:xfrm>
            <a:off x="2514600" y="3048000"/>
            <a:ext cx="6172200"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2600" i="1" dirty="0">
                <a:solidFill>
                  <a:srgbClr val="FF0000"/>
                </a:solidFill>
                <a:latin typeface="Gabriola" pitchFamily="82" charset="0"/>
              </a:rPr>
              <a:t>THANKS FOR YOUR COOPORATION</a:t>
            </a:r>
          </a:p>
        </p:txBody>
      </p:sp>
      <p:pic>
        <p:nvPicPr>
          <p:cNvPr id="2050" name="Picture 2" descr="http://vinacus.com/pic/Service/images/tau%20van%20xnk%2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7400" y="3657600"/>
            <a:ext cx="5124450" cy="962025"/>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C:\Users\ADMIN\Desktop\logo.jpg"/>
          <p:cNvPicPr>
            <a:picLocks noChangeAspect="1" noChangeArrowheads="1"/>
          </p:cNvPicPr>
          <p:nvPr/>
        </p:nvPicPr>
        <p:blipFill>
          <a:blip r:embed="rId3" cstate="print"/>
          <a:srcRect/>
          <a:stretch>
            <a:fillRect/>
          </a:stretch>
        </p:blipFill>
        <p:spPr bwMode="auto">
          <a:xfrm>
            <a:off x="18472" y="5681790"/>
            <a:ext cx="1447800" cy="1176210"/>
          </a:xfrm>
          <a:prstGeom prst="rect">
            <a:avLst/>
          </a:prstGeom>
          <a:noFill/>
        </p:spPr>
      </p:pic>
      <p:sp>
        <p:nvSpPr>
          <p:cNvPr id="6" name="TextBox 4"/>
          <p:cNvSpPr txBox="1">
            <a:spLocks noChangeArrowheads="1"/>
          </p:cNvSpPr>
          <p:nvPr/>
        </p:nvSpPr>
        <p:spPr bwMode="auto">
          <a:xfrm>
            <a:off x="2209800" y="2514600"/>
            <a:ext cx="51054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b="1" dirty="0" smtClean="0">
                <a:solidFill>
                  <a:srgbClr val="FF0000"/>
                </a:solidFill>
              </a:rPr>
              <a:t>MINH AN BAC NINH </a:t>
            </a:r>
            <a:r>
              <a:rPr lang="en-US" b="1" dirty="0" err="1" smtClean="0">
                <a:solidFill>
                  <a:srgbClr val="FF0000"/>
                </a:solidFill>
              </a:rPr>
              <a:t>Co.,LTD</a:t>
            </a:r>
            <a:endParaRPr lang="en-US" b="1"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1512</TotalTime>
  <Words>902</Words>
  <Application>Microsoft Office PowerPoint</Application>
  <PresentationFormat>On-screen Show (4:3)</PresentationFormat>
  <Paragraphs>176</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vt:lpstr>
      <vt:lpstr>Slide 2</vt:lpstr>
      <vt:lpstr>Slide 3</vt:lpstr>
      <vt:lpstr>Slide 4</vt:lpstr>
      <vt:lpstr>Slide 5</vt:lpstr>
      <vt:lpstr>Slide 6</vt:lpstr>
      <vt:lpstr>Air Freight</vt:lpstr>
      <vt:lpstr>Ocean Freight</vt:lpstr>
      <vt:lpstr>KEY POINT1 : Cargo tracing  </vt:lpstr>
      <vt:lpstr>KEY POINT2 : Tax exemption permission  </vt:lpstr>
      <vt:lpstr>KEY POINT3 : Custom clearance  </vt:lpstr>
      <vt:lpstr>KEY POINT4 : Storage &amp; Delivery </vt:lpstr>
      <vt:lpstr>Transit time </vt:lpstr>
      <vt:lpstr>PROJECT EXPERIENCE</vt:lpstr>
      <vt:lpstr>PACKING – SERVICE</vt:lpstr>
      <vt:lpstr>CROSS BORDER TRANSPORT</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CHÀO MỪNG QUÝ KHÁCH</dc:title>
  <dc:creator>minh an</dc:creator>
  <cp:keywords>ho so</cp:keywords>
  <cp:lastModifiedBy>Admin</cp:lastModifiedBy>
  <cp:revision>172</cp:revision>
  <cp:lastPrinted>2017-01-10T08:40:51Z</cp:lastPrinted>
  <dcterms:created xsi:type="dcterms:W3CDTF">2014-04-17T16:13:02Z</dcterms:created>
  <dcterms:modified xsi:type="dcterms:W3CDTF">2019-09-20T04:10:14Z</dcterms:modified>
</cp:coreProperties>
</file>